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I’m AJ Christensen, AVL, NCSA, Illinois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the Advanced Visualization Lab does is s</a:t>
            </a:r>
            <a:r>
              <a:rPr lang="en"/>
              <a:t>cientific visualization - which is all about creating imagery driven by computational data. The use of data makes it distinct from scientific illustration which is helpful but less accurate. My team at the NCSA has many years of experience doing visualizations of astronomy and geoscience data that’s been calculated on supercomputers, and we’re now applying that expertise to the emerging field of computational plant biology.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9cdc052a5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9cdc052a5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of an L-System, we evolve a plant for four generations. The symbol F means to draw a stem, and the symbol A is our starting place. Each time the symbol A appears, we replace it with the “F plus A minus A” string, and at each growth stage we create longer  and more complex descriptions.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begin to imagine how some simple rules help us parameterize the complexity of nature. A more manual approach could take substantially more work, more code, and code that was harder to understand.</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9c5fe093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9c5fe093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we have used L-systems to produce geometry for cinematic outreach visualizations.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been doing this in software called Houdini. </a:t>
            </a:r>
            <a:r>
              <a:rPr lang="en"/>
              <a:t>Houdini is a Hollywood visual effects tool that my team at the NCSA has years of expertise modifying to handle scientific data. Houdini is great at rapidly prototyping geometry and creating cinematic movie sequences.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9cdc052a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9cdc052a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now feeding this generated geometry back to external computational plant models. In this case you’re seeing a photosynthesis model run across a stand of soy plants over the course of a day.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9c5fe093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9c5fe093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recently, we’ve been developing in Houdini. But in many situations it requires a paid license and has a very steep learning curve. Houdini’s implementation of L-Systems is powerful but opaque.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now trying to bring all of the features in Houdini over to L-Py. L-Py is a Python implementation of L-Systems out of the Inria Institute in France. We like L-Py because it is open source and as a Python library it will allow us to integrate it into the Crops in silico framework, and it will allow other developers and scientists to use it even if they don’t have access to graphics expertise. This interface is slower to develop than Houdini, but it’s more flexible, more intended for research, and many scientists prefer programming tools over GUIs anyway.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9cdc052a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9cdc052a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been collaborating with the primary authors of L-Py t</a:t>
            </a:r>
            <a:r>
              <a:rPr lang="en"/>
              <a:t>o prove that L-Py can be as flexible as Houdini. As a first example to validate this, we are working to match the soy plant produced with Houdini in L-Py.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not only matched the structure with equivalent L-System rule sets, but we have also augmented the L-Py model with external geometric data to represent leaf shapes, and flowers evolving into soybean pods. Some of these external parts are still built by Houdini, but other scientists could generate them from any graphics or modeling tool.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39725cb31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9725cb31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been collaborating with the primary authors of L-Py to prove that L-Py can be as flexible as Houdini. As a first example to validate this, we are working to match the soy plant produced with Houdini in L-Py. (This is called “feature parity”.)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not only matched the structure with equivalent L-System rule sets, but we have also augmented the L-Py model with external geometric data to represent leaf shapes, and flowers evolving into soybean pods. Some of these external parts are still built by Houdini, but other scientists could generate them from any graphics or modeling tool.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9725cb31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9725cb31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been collaborating with the primary authors of L-Py to prove that L-Py can be as flexible as Houdini. As a first example to validate this, we are working to match the soy plant produced with Houdini in L-Py. (This is called “feature parity”.)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not only matched the structure with equivalent L-System rule sets, but we have also augmented the L-Py model with external geometric data to represent leaf shapes, and flowers evolving into soybean pods. Some of these external parts are still built by Houdini, but other scientists could generate them from any graphics or modeling tool.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9725cb31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9725cb31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next steps to get L-Py to the same stage as Houdini are (1) to get a scientifically accurate sequence of the plant evolving over time, (2) to animate senescence so plant parts die as they get old, and (3) to automate the creation of a whole field of non-identical plants that are all driven by the original dataset.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9cdc052a5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9cdc052a5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also working to push the L-Py geometry back into other computational models. Our case study for this is a photosynthesis model that studies light absorption by leaves.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Colleen’s new open source raytracer is now able to read in L-Py geometry and generate light absorption data that can be visualized.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9cdc052a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9cdc052a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future direction we plan to go is to make the L-System geometry dependent upon nutrient data coming from other external plant models. Currently the L-Systems we are building assume the average nutrition of the plants measured under a variety of growing conditions, but we can integrate these L-Systems with the other computational models in the Crops in silico framework to demonstrate extremely specific growing conditions.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39725cb31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9725cb31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of the primary goals I’ve been working on in visualization. In short, I am creating geometry and imagery that can be used by scientists and for outreach. I will clarify how I’m doing these in the next few slides.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9cdc052a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9cdc052a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type of feedback that would help make these models more accurate is allowing plants to intersect with each other and with themselves as they grow. One example of how this could be useful is to understand how plants pushing against each other can affect photosynthetic efficiency.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I’ve included this video from another collaborator, Dr Prusinkiewicz from U Calgary which shows flowers generated with L-Systems colliding and pushing against each other as they grow.</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9cdc052a5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9cdc052a5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direction we are moving in is integrating other plants into the same pipeline as the soy plant.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9cdc052a5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9cdc052a5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working with James Schnable from the University of Nebraska to create a data-driven maize plant. Thanks to the research from Johnathan Lynch’s lab in modeling root structures of maize, another exciting direction we can go with maize plants is integrating the above ground plant with the below ground roots. The geometry generated from that integration can be used for computational models and for visualizations.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39cdc052a5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9cdc052a5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previews of the visualization work we’ve just started doing with James and Johnathan. The image on the left is a maize plant L-System, the middle image shows data from Johnathan’s computational root model colored by root classification, and the image on the right is an illustration of how they might work together.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39cdc052a5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9cdc052a5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39725cb31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9725cb31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the progress on the goals I listed at the beginning of the presentation. The first two goals are listed at just over halfway done, this is because we just started working with maize data, and are going to go through the process again with those data. All of these items have been prototyped with soy plants and there are just a couple puzzles left to solve.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9cdc052a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9cdc052a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future directions we intend to take this are (1) to drive the maize plant L-system with field data and visualize it with time-evolving root data, (2) build a pipeline that makes it easy to share development between Houdini and L-Py, and (3) further in the future, work on some harder problems like self-collision, integration with other plant models, and visualization of other domains like genetic and molecular research.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9c5fe093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9c5fe093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blue nodes in this diagram explain how we see visualization fitting into the Crops in silico framework.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primary visualization experience has been in creating cinematic visualizations for public outreach through IMAX and planetarium documentaries, and WE are developing similar outreach visualizations for Crops in silico. Communicating with imagery is the most efficient way to help researchers from different fields understand each other’s work, to help growers and breeders understand the results of their research, and to help the public understand the importance of this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also looking at creating real time visualizations as feedback for computational models. The creation of these visualizations starts the same way but involves very different tool chains. Feedback visualization needs to interact with the computational models its representing, and it needs to produce imagery very quickly.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early discovery we made is that there is a valuable byproduct of scientific </a:t>
            </a:r>
            <a:r>
              <a:rPr lang="en"/>
              <a:t>visualization</a:t>
            </a:r>
            <a:r>
              <a:rPr lang="en"/>
              <a:t> - scientifically accurate plant geometry. We have started using that geometry as an input to computational models as well.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39c5fe093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9c5fe093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create geometry from data that is measured in the field using a flexible symbolic language called “L-Systems”. L-Systems are great for describing the recursive branching structures of plants, but we can augment them with other types of data (like photography) to help realize a virtual plant that is as close to the physical plant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computational models generate their own geometry as well, like this root model from Johnathan Lynch. We can also use visualization techniques to derive geometry from model output.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39c5fe093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9c5fe093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to reinforce why we’ve found L-Systems to be powerful for creating data driven geometry - L-Systems are recursive which means you can store a lot of information with a small amount of input. You can think of the branching structures below like the fractal triangles up above.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9cdc052a5_2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9cdc052a5_2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if you’ve seen the movie Inception, just think about them as a dream within a dream. The deeper you go, the more complexity the result 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39cdc052a5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9cdc052a5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 this example of an L-System, we evolve a plant for four generations. The symbol F means to draw a line, and the symbol A is how we get started. Each time the symbol A appears, we replace it with the “F plus A minus A” string, and at each growth stage we create longer  and more complex descriptions.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begin to imagine how some simple rules help us parameterize the complexity of nature. A more manual approach could take substantially more work, more code, and code that was harder to understand.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9cdc052a5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9cdc052a5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of an L-System, we evolve a plant for four generations. The symbol F means to draw a stem, and the symbol A is our starting place. Each time the symbol A appears, we replace it with the “F plus A minus A” string, and at each growth stage we create longer  and more complex descriptions.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begin to imagine how some simple rules help us parameterize the complexity of nature. A more manual approach could take substantially more work, more code, and code that was harder to understand.</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9cdc052a5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9cdc052a5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example of an L-System, we evolve a plant for four generations. The symbol F means to draw a stem, and the symbol A is our starting place. Each time the symbol A appears, we replace it with the “F plus A minus A” string, and at each growth stage we create longer  and more complex descriptions.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begin to imagine how some simple rules help us parameterize the complexity of nature. A more manual approach could take substantially more work, more code, and code that was harder to understand.</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rXLKmR8mt1hCNziXP5xAKPsVZxveQtwb/view"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S0usjEqurXBupONxq_d1VBBDuRRTWwI7/view" TargetMode="Externa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8E8ZBw7b5U0i1Ph2VGHPn7aDkmBbr2bZ/view" TargetMode="Externa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1.jpg"/><Relationship Id="rId5"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10" Type="http://schemas.openxmlformats.org/officeDocument/2006/relationships/image" Target="../media/image12.png"/><Relationship Id="rId9"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10" Type="http://schemas.openxmlformats.org/officeDocument/2006/relationships/image" Target="../media/image10.jpg"/><Relationship Id="rId9" Type="http://schemas.openxmlformats.org/officeDocument/2006/relationships/image" Target="../media/image1.jp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2.jp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9512" l="11379" r="5071" t="5293"/>
          <a:stretch/>
        </p:blipFill>
        <p:spPr>
          <a:xfrm>
            <a:off x="0" y="0"/>
            <a:ext cx="9143996" cy="5143499"/>
          </a:xfrm>
          <a:prstGeom prst="rect">
            <a:avLst/>
          </a:prstGeom>
          <a:noFill/>
          <a:ln>
            <a:noFill/>
          </a:ln>
        </p:spPr>
      </p:pic>
      <p:sp>
        <p:nvSpPr>
          <p:cNvPr id="55" name="Google Shape;55;p13"/>
          <p:cNvSpPr txBox="1"/>
          <p:nvPr>
            <p:ph type="ctrTitle"/>
          </p:nvPr>
        </p:nvSpPr>
        <p:spPr>
          <a:xfrm>
            <a:off x="311708" y="3089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Crops </a:t>
            </a:r>
            <a:r>
              <a:rPr i="1" lang="en" sz="4000"/>
              <a:t>in silico </a:t>
            </a:r>
            <a:endParaRPr i="1" sz="4000"/>
          </a:p>
          <a:p>
            <a:pPr indent="0" lvl="0" marL="0" rtl="0" algn="ctr">
              <a:spcBef>
                <a:spcPts val="0"/>
              </a:spcBef>
              <a:spcAft>
                <a:spcPts val="0"/>
              </a:spcAft>
              <a:buNone/>
            </a:pPr>
            <a:r>
              <a:rPr lang="en" sz="4000"/>
              <a:t>Visualization update</a:t>
            </a:r>
            <a:endParaRPr sz="4000"/>
          </a:p>
        </p:txBody>
      </p:sp>
      <p:sp>
        <p:nvSpPr>
          <p:cNvPr id="56" name="Google Shape;56;p13"/>
          <p:cNvSpPr txBox="1"/>
          <p:nvPr>
            <p:ph idx="1" type="subTitle"/>
          </p:nvPr>
        </p:nvSpPr>
        <p:spPr>
          <a:xfrm>
            <a:off x="311700" y="2776600"/>
            <a:ext cx="8520600" cy="123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AJ Christensen</a:t>
            </a:r>
            <a:endParaRPr>
              <a:solidFill>
                <a:srgbClr val="FFFFFF"/>
              </a:solidFill>
            </a:endParaRPr>
          </a:p>
          <a:p>
            <a:pPr indent="0" lvl="0" marL="0" rtl="0" algn="ctr">
              <a:spcBef>
                <a:spcPts val="0"/>
              </a:spcBef>
              <a:spcAft>
                <a:spcPts val="0"/>
              </a:spcAft>
              <a:buNone/>
            </a:pPr>
            <a:r>
              <a:rPr lang="en" sz="2000">
                <a:solidFill>
                  <a:srgbClr val="FFFFFF"/>
                </a:solidFill>
              </a:rPr>
              <a:t>Advanced Visualization Lab</a:t>
            </a:r>
            <a:endParaRPr sz="2000">
              <a:solidFill>
                <a:srgbClr val="FFFFFF"/>
              </a:solidFill>
            </a:endParaRPr>
          </a:p>
          <a:p>
            <a:pPr indent="0" lvl="0" marL="0" rtl="0" algn="ctr">
              <a:spcBef>
                <a:spcPts val="0"/>
              </a:spcBef>
              <a:spcAft>
                <a:spcPts val="0"/>
              </a:spcAft>
              <a:buNone/>
            </a:pPr>
            <a:r>
              <a:rPr lang="en" sz="2000">
                <a:solidFill>
                  <a:srgbClr val="FFFFFF"/>
                </a:solidFill>
              </a:rPr>
              <a:t>National Center for Supercomputing Applications</a:t>
            </a:r>
            <a:endParaRPr sz="2000">
              <a:solidFill>
                <a:srgbClr val="FFFFFF"/>
              </a:solidFill>
            </a:endParaRPr>
          </a:p>
          <a:p>
            <a:pPr indent="0" lvl="0" marL="0" rtl="0" algn="ctr">
              <a:spcBef>
                <a:spcPts val="0"/>
              </a:spcBef>
              <a:spcAft>
                <a:spcPts val="0"/>
              </a:spcAft>
              <a:buNone/>
            </a:pPr>
            <a:r>
              <a:rPr lang="en" sz="2000">
                <a:solidFill>
                  <a:srgbClr val="FFFFFF"/>
                </a:solidFill>
              </a:rPr>
              <a:t>University of Illinois</a:t>
            </a:r>
            <a:r>
              <a:rPr lang="en" sz="2000">
                <a:solidFill>
                  <a:srgbClr val="FFFFFF"/>
                </a:solidFill>
              </a:rPr>
              <a:t> at Urbana-Champaign</a:t>
            </a:r>
            <a:endParaRPr sz="2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2"/>
          <p:cNvSpPr/>
          <p:nvPr/>
        </p:nvSpPr>
        <p:spPr>
          <a:xfrm>
            <a:off x="289400" y="256225"/>
            <a:ext cx="2797500" cy="9360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L-SYSTEMS</a:t>
            </a:r>
            <a:endParaRPr b="1" sz="1800"/>
          </a:p>
        </p:txBody>
      </p:sp>
      <p:pic>
        <p:nvPicPr>
          <p:cNvPr id="177" name="Google Shape;177;p22"/>
          <p:cNvPicPr preferRelativeResize="0"/>
          <p:nvPr/>
        </p:nvPicPr>
        <p:blipFill>
          <a:blip r:embed="rId3">
            <a:alphaModFix/>
          </a:blip>
          <a:stretch>
            <a:fillRect/>
          </a:stretch>
        </p:blipFill>
        <p:spPr>
          <a:xfrm>
            <a:off x="14366" y="3221475"/>
            <a:ext cx="2297032" cy="1922025"/>
          </a:xfrm>
          <a:prstGeom prst="rect">
            <a:avLst/>
          </a:prstGeom>
          <a:noFill/>
          <a:ln cap="flat" cmpd="sng" w="19050">
            <a:solidFill>
              <a:schemeClr val="lt2"/>
            </a:solidFill>
            <a:prstDash val="solid"/>
            <a:round/>
            <a:headEnd len="sm" w="sm" type="none"/>
            <a:tailEnd len="sm" w="sm" type="none"/>
          </a:ln>
        </p:spPr>
      </p:pic>
      <p:pic>
        <p:nvPicPr>
          <p:cNvPr id="178" name="Google Shape;178;p22"/>
          <p:cNvPicPr preferRelativeResize="0"/>
          <p:nvPr/>
        </p:nvPicPr>
        <p:blipFill>
          <a:blip r:embed="rId4">
            <a:alphaModFix/>
          </a:blip>
          <a:stretch>
            <a:fillRect/>
          </a:stretch>
        </p:blipFill>
        <p:spPr>
          <a:xfrm>
            <a:off x="2311400" y="3221466"/>
            <a:ext cx="2286802" cy="1922033"/>
          </a:xfrm>
          <a:prstGeom prst="rect">
            <a:avLst/>
          </a:prstGeom>
          <a:noFill/>
          <a:ln cap="flat" cmpd="sng" w="19050">
            <a:solidFill>
              <a:schemeClr val="lt2"/>
            </a:solidFill>
            <a:prstDash val="solid"/>
            <a:round/>
            <a:headEnd len="sm" w="sm" type="none"/>
            <a:tailEnd len="sm" w="sm" type="none"/>
          </a:ln>
        </p:spPr>
      </p:pic>
      <p:pic>
        <p:nvPicPr>
          <p:cNvPr id="179" name="Google Shape;179;p22"/>
          <p:cNvPicPr preferRelativeResize="0"/>
          <p:nvPr/>
        </p:nvPicPr>
        <p:blipFill>
          <a:blip r:embed="rId5">
            <a:alphaModFix/>
          </a:blip>
          <a:stretch>
            <a:fillRect/>
          </a:stretch>
        </p:blipFill>
        <p:spPr>
          <a:xfrm>
            <a:off x="4598196" y="3224125"/>
            <a:ext cx="2286802" cy="1916799"/>
          </a:xfrm>
          <a:prstGeom prst="rect">
            <a:avLst/>
          </a:prstGeom>
          <a:noFill/>
          <a:ln cap="flat" cmpd="sng" w="19050">
            <a:solidFill>
              <a:schemeClr val="lt2"/>
            </a:solidFill>
            <a:prstDash val="solid"/>
            <a:round/>
            <a:headEnd len="sm" w="sm" type="none"/>
            <a:tailEnd len="sm" w="sm" type="none"/>
          </a:ln>
        </p:spPr>
      </p:pic>
      <p:pic>
        <p:nvPicPr>
          <p:cNvPr id="180" name="Google Shape;180;p22"/>
          <p:cNvPicPr preferRelativeResize="0"/>
          <p:nvPr/>
        </p:nvPicPr>
        <p:blipFill>
          <a:blip r:embed="rId6">
            <a:alphaModFix/>
          </a:blip>
          <a:stretch>
            <a:fillRect/>
          </a:stretch>
        </p:blipFill>
        <p:spPr>
          <a:xfrm>
            <a:off x="6885000" y="3224091"/>
            <a:ext cx="2259002" cy="1916784"/>
          </a:xfrm>
          <a:prstGeom prst="rect">
            <a:avLst/>
          </a:prstGeom>
          <a:noFill/>
          <a:ln cap="flat" cmpd="sng" w="19050">
            <a:solidFill>
              <a:schemeClr val="lt2"/>
            </a:solidFill>
            <a:prstDash val="solid"/>
            <a:round/>
            <a:headEnd len="sm" w="sm" type="none"/>
            <a:tailEnd len="sm" w="sm" type="none"/>
          </a:ln>
        </p:spPr>
      </p:pic>
      <p:sp>
        <p:nvSpPr>
          <p:cNvPr id="181" name="Google Shape;181;p22"/>
          <p:cNvSpPr txBox="1"/>
          <p:nvPr/>
        </p:nvSpPr>
        <p:spPr>
          <a:xfrm>
            <a:off x="278050" y="2762875"/>
            <a:ext cx="19461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solidFill>
                <a:schemeClr val="dk1"/>
              </a:solidFill>
              <a:latin typeface="Courier New"/>
              <a:ea typeface="Courier New"/>
              <a:cs typeface="Courier New"/>
              <a:sym typeface="Courier New"/>
            </a:endParaRPr>
          </a:p>
        </p:txBody>
      </p:sp>
      <p:sp>
        <p:nvSpPr>
          <p:cNvPr id="182" name="Google Shape;182;p22"/>
          <p:cNvSpPr txBox="1"/>
          <p:nvPr/>
        </p:nvSpPr>
        <p:spPr>
          <a:xfrm>
            <a:off x="2481750" y="2762875"/>
            <a:ext cx="19461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 [+A] [-A]</a:t>
            </a:r>
            <a:endParaRPr>
              <a:solidFill>
                <a:schemeClr val="dk1"/>
              </a:solidFill>
              <a:latin typeface="Courier New"/>
              <a:ea typeface="Courier New"/>
              <a:cs typeface="Courier New"/>
              <a:sym typeface="Courier New"/>
            </a:endParaRPr>
          </a:p>
        </p:txBody>
      </p:sp>
      <p:sp>
        <p:nvSpPr>
          <p:cNvPr id="183" name="Google Shape;183;p22"/>
          <p:cNvSpPr txBox="1"/>
          <p:nvPr/>
        </p:nvSpPr>
        <p:spPr>
          <a:xfrm>
            <a:off x="4768550" y="2556350"/>
            <a:ext cx="19461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 [+F [+A] [-A]] [-F [+A] [-A]]</a:t>
            </a:r>
            <a:endParaRPr>
              <a:solidFill>
                <a:schemeClr val="dk1"/>
              </a:solidFill>
              <a:latin typeface="Courier New"/>
              <a:ea typeface="Courier New"/>
              <a:cs typeface="Courier New"/>
              <a:sym typeface="Courier New"/>
            </a:endParaRPr>
          </a:p>
        </p:txBody>
      </p:sp>
      <p:sp>
        <p:nvSpPr>
          <p:cNvPr id="184" name="Google Shape;184;p22"/>
          <p:cNvSpPr txBox="1"/>
          <p:nvPr/>
        </p:nvSpPr>
        <p:spPr>
          <a:xfrm>
            <a:off x="7041450" y="877175"/>
            <a:ext cx="1946100" cy="22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 [+F [+F [+F [+A] [-A]] [-F [+A] [-A]]] [-F [+F [+A] [-A]] [-F [+A] [-A]]]] [-F [+F [+F [+A] [-A]] [-F [+A] [-A]]] [-F [+F [+A] [-A]] [-F [+A] [-A]]]]</a:t>
            </a:r>
            <a:endParaRPr>
              <a:solidFill>
                <a:schemeClr val="dk1"/>
              </a:solidFill>
              <a:latin typeface="Courier New"/>
              <a:ea typeface="Courier New"/>
              <a:cs typeface="Courier New"/>
              <a:sym typeface="Courier New"/>
            </a:endParaRPr>
          </a:p>
        </p:txBody>
      </p:sp>
      <p:sp>
        <p:nvSpPr>
          <p:cNvPr id="185" name="Google Shape;185;p22"/>
          <p:cNvSpPr txBox="1"/>
          <p:nvPr/>
        </p:nvSpPr>
        <p:spPr>
          <a:xfrm>
            <a:off x="278050" y="1518950"/>
            <a:ext cx="47232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Rule:  </a:t>
            </a:r>
            <a:r>
              <a:rPr lang="en" sz="3000">
                <a:solidFill>
                  <a:schemeClr val="dk1"/>
                </a:solidFill>
                <a:latin typeface="Courier New"/>
                <a:ea typeface="Courier New"/>
                <a:cs typeface="Courier New"/>
                <a:sym typeface="Courier New"/>
              </a:rPr>
              <a:t>A   F [+A] [-A]</a:t>
            </a:r>
            <a:endParaRPr sz="3000">
              <a:solidFill>
                <a:schemeClr val="dk1"/>
              </a:solidFill>
              <a:latin typeface="Courier New"/>
              <a:ea typeface="Courier New"/>
              <a:cs typeface="Courier New"/>
              <a:sym typeface="Courier New"/>
            </a:endParaRPr>
          </a:p>
        </p:txBody>
      </p:sp>
      <p:sp>
        <p:nvSpPr>
          <p:cNvPr id="186" name="Google Shape;186;p22"/>
          <p:cNvSpPr txBox="1"/>
          <p:nvPr/>
        </p:nvSpPr>
        <p:spPr>
          <a:xfrm>
            <a:off x="1335125" y="43791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87" name="Google Shape;187;p22"/>
          <p:cNvSpPr txBox="1"/>
          <p:nvPr/>
        </p:nvSpPr>
        <p:spPr>
          <a:xfrm>
            <a:off x="3698125" y="3980925"/>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88" name="Google Shape;188;p22"/>
          <p:cNvSpPr txBox="1"/>
          <p:nvPr/>
        </p:nvSpPr>
        <p:spPr>
          <a:xfrm>
            <a:off x="2909400" y="3980888"/>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89" name="Google Shape;189;p22"/>
          <p:cNvSpPr txBox="1"/>
          <p:nvPr/>
        </p:nvSpPr>
        <p:spPr>
          <a:xfrm>
            <a:off x="5086350" y="38295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90" name="Google Shape;190;p22"/>
          <p:cNvSpPr txBox="1"/>
          <p:nvPr/>
        </p:nvSpPr>
        <p:spPr>
          <a:xfrm>
            <a:off x="5446675" y="357770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91" name="Google Shape;191;p22"/>
          <p:cNvSpPr txBox="1"/>
          <p:nvPr/>
        </p:nvSpPr>
        <p:spPr>
          <a:xfrm>
            <a:off x="5708525" y="357770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92" name="Google Shape;192;p22"/>
          <p:cNvSpPr txBox="1"/>
          <p:nvPr/>
        </p:nvSpPr>
        <p:spPr>
          <a:xfrm>
            <a:off x="6145025" y="38295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93" name="Google Shape;193;p22"/>
          <p:cNvSpPr txBox="1"/>
          <p:nvPr/>
        </p:nvSpPr>
        <p:spPr>
          <a:xfrm>
            <a:off x="7125150" y="390290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94" name="Google Shape;194;p22"/>
          <p:cNvSpPr txBox="1"/>
          <p:nvPr/>
        </p:nvSpPr>
        <p:spPr>
          <a:xfrm>
            <a:off x="7125150" y="34263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95" name="Google Shape;195;p22"/>
          <p:cNvSpPr txBox="1"/>
          <p:nvPr/>
        </p:nvSpPr>
        <p:spPr>
          <a:xfrm>
            <a:off x="7431450" y="3224125"/>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96" name="Google Shape;196;p22"/>
          <p:cNvSpPr txBox="1"/>
          <p:nvPr/>
        </p:nvSpPr>
        <p:spPr>
          <a:xfrm>
            <a:off x="7737750" y="3224125"/>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97" name="Google Shape;197;p22"/>
          <p:cNvSpPr txBox="1"/>
          <p:nvPr/>
        </p:nvSpPr>
        <p:spPr>
          <a:xfrm>
            <a:off x="7979925" y="3224125"/>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98" name="Google Shape;198;p22"/>
          <p:cNvSpPr txBox="1"/>
          <p:nvPr/>
        </p:nvSpPr>
        <p:spPr>
          <a:xfrm>
            <a:off x="8230800" y="3224125"/>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99" name="Google Shape;199;p22"/>
          <p:cNvSpPr txBox="1"/>
          <p:nvPr/>
        </p:nvSpPr>
        <p:spPr>
          <a:xfrm>
            <a:off x="8613025" y="349970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200" name="Google Shape;200;p22"/>
          <p:cNvSpPr txBox="1"/>
          <p:nvPr/>
        </p:nvSpPr>
        <p:spPr>
          <a:xfrm>
            <a:off x="8591925" y="390290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201" name="Google Shape;201;p22"/>
          <p:cNvSpPr txBox="1"/>
          <p:nvPr/>
        </p:nvSpPr>
        <p:spPr>
          <a:xfrm>
            <a:off x="3566400" y="43791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202" name="Google Shape;202;p22"/>
          <p:cNvSpPr txBox="1"/>
          <p:nvPr/>
        </p:nvSpPr>
        <p:spPr>
          <a:xfrm>
            <a:off x="5830925" y="43791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203" name="Google Shape;203;p22"/>
          <p:cNvSpPr txBox="1"/>
          <p:nvPr/>
        </p:nvSpPr>
        <p:spPr>
          <a:xfrm>
            <a:off x="8095450" y="43791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204" name="Google Shape;204;p22"/>
          <p:cNvSpPr txBox="1"/>
          <p:nvPr/>
        </p:nvSpPr>
        <p:spPr>
          <a:xfrm>
            <a:off x="5291563" y="3980925"/>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205" name="Google Shape;205;p22"/>
          <p:cNvSpPr txBox="1"/>
          <p:nvPr/>
        </p:nvSpPr>
        <p:spPr>
          <a:xfrm>
            <a:off x="5883200" y="3980888"/>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206" name="Google Shape;206;p22"/>
          <p:cNvSpPr txBox="1"/>
          <p:nvPr/>
        </p:nvSpPr>
        <p:spPr>
          <a:xfrm>
            <a:off x="7610288" y="3980913"/>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207" name="Google Shape;207;p22"/>
          <p:cNvSpPr txBox="1"/>
          <p:nvPr/>
        </p:nvSpPr>
        <p:spPr>
          <a:xfrm>
            <a:off x="8088625" y="3980913"/>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208" name="Google Shape;208;p22"/>
          <p:cNvSpPr txBox="1"/>
          <p:nvPr/>
        </p:nvSpPr>
        <p:spPr>
          <a:xfrm>
            <a:off x="7371763" y="3825975"/>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209" name="Google Shape;209;p22"/>
          <p:cNvSpPr txBox="1"/>
          <p:nvPr/>
        </p:nvSpPr>
        <p:spPr>
          <a:xfrm>
            <a:off x="7754175" y="357770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210" name="Google Shape;210;p22"/>
          <p:cNvSpPr txBox="1"/>
          <p:nvPr/>
        </p:nvSpPr>
        <p:spPr>
          <a:xfrm>
            <a:off x="7981850" y="357770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211" name="Google Shape;211;p22"/>
          <p:cNvSpPr txBox="1"/>
          <p:nvPr/>
        </p:nvSpPr>
        <p:spPr>
          <a:xfrm>
            <a:off x="8297438" y="382670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cxnSp>
        <p:nvCxnSpPr>
          <p:cNvPr id="212" name="Google Shape;212;p22"/>
          <p:cNvCxnSpPr/>
          <p:nvPr/>
        </p:nvCxnSpPr>
        <p:spPr>
          <a:xfrm>
            <a:off x="1849875" y="1882300"/>
            <a:ext cx="372000" cy="0"/>
          </a:xfrm>
          <a:prstGeom prst="straightConnector1">
            <a:avLst/>
          </a:prstGeom>
          <a:noFill/>
          <a:ln cap="flat" cmpd="sng" w="28575">
            <a:solidFill>
              <a:srgbClr val="FFFFFF"/>
            </a:solidFill>
            <a:prstDash val="solid"/>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9" name="Google Shape;219;p23" title="ambient_6-21-2017a.mp4">
            <a:hlinkClick r:id="rId3"/>
          </p:cNvPr>
          <p:cNvPicPr preferRelativeResize="0"/>
          <p:nvPr/>
        </p:nvPicPr>
        <p:blipFill>
          <a:blip r:embed="rId4">
            <a:alphaModFix/>
          </a:blip>
          <a:stretch>
            <a:fillRect/>
          </a:stretch>
        </p:blipFill>
        <p:spPr>
          <a:xfrm>
            <a:off x="0" y="-857250"/>
            <a:ext cx="9144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24" title="heatmap_6-20c.mov">
            <a:hlinkClick r:id="rId3"/>
          </p:cNvPr>
          <p:cNvPicPr preferRelativeResize="0"/>
          <p:nvPr/>
        </p:nvPicPr>
        <p:blipFill>
          <a:blip r:embed="rId4">
            <a:alphaModFix/>
          </a:blip>
          <a:stretch>
            <a:fillRect/>
          </a:stretch>
        </p:blipFill>
        <p:spPr>
          <a:xfrm>
            <a:off x="0" y="-857250"/>
            <a:ext cx="9144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25"/>
          <p:cNvPicPr preferRelativeResize="0"/>
          <p:nvPr/>
        </p:nvPicPr>
        <p:blipFill>
          <a:blip r:embed="rId3">
            <a:alphaModFix/>
          </a:blip>
          <a:stretch>
            <a:fillRect/>
          </a:stretch>
        </p:blipFill>
        <p:spPr>
          <a:xfrm>
            <a:off x="4816616" y="1656900"/>
            <a:ext cx="4088499" cy="2767801"/>
          </a:xfrm>
          <a:prstGeom prst="rect">
            <a:avLst/>
          </a:prstGeom>
          <a:noFill/>
          <a:ln cap="flat" cmpd="sng" w="38100">
            <a:solidFill>
              <a:srgbClr val="FFFFFF"/>
            </a:solidFill>
            <a:prstDash val="solid"/>
            <a:round/>
            <a:headEnd len="sm" w="sm" type="none"/>
            <a:tailEnd len="sm" w="sm" type="none"/>
          </a:ln>
        </p:spPr>
      </p:pic>
      <p:pic>
        <p:nvPicPr>
          <p:cNvPr id="230" name="Google Shape;230;p25"/>
          <p:cNvPicPr preferRelativeResize="0"/>
          <p:nvPr/>
        </p:nvPicPr>
        <p:blipFill>
          <a:blip r:embed="rId4">
            <a:alphaModFix/>
          </a:blip>
          <a:stretch>
            <a:fillRect/>
          </a:stretch>
        </p:blipFill>
        <p:spPr>
          <a:xfrm>
            <a:off x="238888" y="1662506"/>
            <a:ext cx="4088499" cy="2756581"/>
          </a:xfrm>
          <a:prstGeom prst="rect">
            <a:avLst/>
          </a:prstGeom>
          <a:noFill/>
          <a:ln cap="flat" cmpd="sng" w="38100">
            <a:solidFill>
              <a:srgbClr val="FFFFFF"/>
            </a:solidFill>
            <a:prstDash val="solid"/>
            <a:round/>
            <a:headEnd len="sm" w="sm" type="none"/>
            <a:tailEnd len="sm" w="sm" type="none"/>
          </a:ln>
        </p:spPr>
      </p:pic>
      <p:sp>
        <p:nvSpPr>
          <p:cNvPr id="231" name="Google Shape;231;p25"/>
          <p:cNvSpPr/>
          <p:nvPr/>
        </p:nvSpPr>
        <p:spPr>
          <a:xfrm>
            <a:off x="238888" y="670263"/>
            <a:ext cx="3127800" cy="7731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HOUDINI</a:t>
            </a:r>
            <a:endParaRPr b="1" sz="1800"/>
          </a:p>
        </p:txBody>
      </p:sp>
      <p:sp>
        <p:nvSpPr>
          <p:cNvPr id="232" name="Google Shape;232;p25"/>
          <p:cNvSpPr/>
          <p:nvPr/>
        </p:nvSpPr>
        <p:spPr>
          <a:xfrm>
            <a:off x="5777313" y="670263"/>
            <a:ext cx="3127800" cy="773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L-PY</a:t>
            </a:r>
            <a:endParaRPr b="1" sz="1800"/>
          </a:p>
        </p:txBody>
      </p:sp>
      <p:pic>
        <p:nvPicPr>
          <p:cNvPr id="233" name="Google Shape;233;p25"/>
          <p:cNvPicPr preferRelativeResize="0"/>
          <p:nvPr/>
        </p:nvPicPr>
        <p:blipFill>
          <a:blip r:embed="rId5">
            <a:alphaModFix/>
          </a:blip>
          <a:stretch>
            <a:fillRect/>
          </a:stretch>
        </p:blipFill>
        <p:spPr>
          <a:xfrm>
            <a:off x="238901" y="1656900"/>
            <a:ext cx="4112144" cy="2767799"/>
          </a:xfrm>
          <a:prstGeom prst="rect">
            <a:avLst/>
          </a:prstGeom>
          <a:noFill/>
          <a:ln cap="flat" cmpd="sng" w="38100">
            <a:solidFill>
              <a:srgbClr val="FFFFFF"/>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7" name="Shape 237"/>
        <p:cNvGrpSpPr/>
        <p:nvPr/>
      </p:nvGrpSpPr>
      <p:grpSpPr>
        <a:xfrm>
          <a:off x="0" y="0"/>
          <a:ext cx="0" cy="0"/>
          <a:chOff x="0" y="0"/>
          <a:chExt cx="0" cy="0"/>
        </a:xfrm>
      </p:grpSpPr>
      <p:pic>
        <p:nvPicPr>
          <p:cNvPr id="238" name="Google Shape;238;p26"/>
          <p:cNvPicPr preferRelativeResize="0"/>
          <p:nvPr/>
        </p:nvPicPr>
        <p:blipFill rotWithShape="1">
          <a:blip r:embed="rId3">
            <a:alphaModFix/>
          </a:blip>
          <a:srcRect b="5987" l="0" r="0" t="7983"/>
          <a:stretch/>
        </p:blipFill>
        <p:spPr>
          <a:xfrm>
            <a:off x="843363" y="0"/>
            <a:ext cx="7457275"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2" name="Shape 242"/>
        <p:cNvGrpSpPr/>
        <p:nvPr/>
      </p:nvGrpSpPr>
      <p:grpSpPr>
        <a:xfrm>
          <a:off x="0" y="0"/>
          <a:ext cx="0" cy="0"/>
          <a:chOff x="0" y="0"/>
          <a:chExt cx="0" cy="0"/>
        </a:xfrm>
      </p:grpSpPr>
      <p:pic>
        <p:nvPicPr>
          <p:cNvPr id="243" name="Google Shape;243;p27"/>
          <p:cNvPicPr preferRelativeResize="0"/>
          <p:nvPr/>
        </p:nvPicPr>
        <p:blipFill rotWithShape="1">
          <a:blip r:embed="rId3">
            <a:alphaModFix/>
          </a:blip>
          <a:srcRect b="0" l="0" r="0" t="2362"/>
          <a:stretch/>
        </p:blipFill>
        <p:spPr>
          <a:xfrm>
            <a:off x="-1125" y="0"/>
            <a:ext cx="9146251" cy="7161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7" name="Shape 247"/>
        <p:cNvGrpSpPr/>
        <p:nvPr/>
      </p:nvGrpSpPr>
      <p:grpSpPr>
        <a:xfrm>
          <a:off x="0" y="0"/>
          <a:ext cx="0" cy="0"/>
          <a:chOff x="0" y="0"/>
          <a:chExt cx="0" cy="0"/>
        </a:xfrm>
      </p:grpSpPr>
      <p:pic>
        <p:nvPicPr>
          <p:cNvPr id="248" name="Google Shape;248;p28"/>
          <p:cNvPicPr preferRelativeResize="0"/>
          <p:nvPr/>
        </p:nvPicPr>
        <p:blipFill rotWithShape="1">
          <a:blip r:embed="rId3">
            <a:alphaModFix/>
          </a:blip>
          <a:srcRect b="0" l="0" r="0" t="2515"/>
          <a:stretch/>
        </p:blipFill>
        <p:spPr>
          <a:xfrm>
            <a:off x="0" y="0"/>
            <a:ext cx="9144000" cy="71505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AAAAA"/>
        </a:solidFill>
      </p:bgPr>
    </p:bg>
    <p:spTree>
      <p:nvGrpSpPr>
        <p:cNvPr id="252" name="Shape 252"/>
        <p:cNvGrpSpPr/>
        <p:nvPr/>
      </p:nvGrpSpPr>
      <p:grpSpPr>
        <a:xfrm>
          <a:off x="0" y="0"/>
          <a:ext cx="0" cy="0"/>
          <a:chOff x="0" y="0"/>
          <a:chExt cx="0" cy="0"/>
        </a:xfrm>
      </p:grpSpPr>
      <p:sp>
        <p:nvSpPr>
          <p:cNvPr id="253" name="Google Shape;25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4" name="Google Shape;254;p29"/>
          <p:cNvPicPr preferRelativeResize="0"/>
          <p:nvPr/>
        </p:nvPicPr>
        <p:blipFill rotWithShape="1">
          <a:blip r:embed="rId3">
            <a:alphaModFix/>
          </a:blip>
          <a:srcRect b="0" l="0" r="14610" t="0"/>
          <a:stretch/>
        </p:blipFill>
        <p:spPr>
          <a:xfrm>
            <a:off x="1308400" y="0"/>
            <a:ext cx="7835597" cy="5143502"/>
          </a:xfrm>
          <a:prstGeom prst="rect">
            <a:avLst/>
          </a:prstGeom>
          <a:noFill/>
          <a:ln>
            <a:noFill/>
          </a:ln>
        </p:spPr>
      </p:pic>
      <p:sp>
        <p:nvSpPr>
          <p:cNvPr id="255" name="Google Shape;255;p29"/>
          <p:cNvSpPr/>
          <p:nvPr/>
        </p:nvSpPr>
        <p:spPr>
          <a:xfrm>
            <a:off x="533750" y="368775"/>
            <a:ext cx="3163800" cy="2853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NEXT STEPS</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AutoNum type="arabicPeriod"/>
            </a:pPr>
            <a:r>
              <a:rPr lang="en" sz="1800">
                <a:solidFill>
                  <a:srgbClr val="FFFFFF"/>
                </a:solidFill>
              </a:rPr>
              <a:t>Time-evolving plant</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AutoNum type="arabicPeriod"/>
            </a:pPr>
            <a:r>
              <a:rPr lang="en" sz="1800">
                <a:solidFill>
                  <a:srgbClr val="FFFFFF"/>
                </a:solidFill>
              </a:rPr>
              <a:t>Animate senescence</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AutoNum type="arabicPeriod"/>
            </a:pPr>
            <a:r>
              <a:rPr lang="en" sz="1800">
                <a:solidFill>
                  <a:srgbClr val="FFFFFF"/>
                </a:solidFill>
              </a:rPr>
              <a:t>Whole field of unique plants</a:t>
            </a:r>
            <a:endParaRPr sz="18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 name="Google Shape;261;p30"/>
          <p:cNvPicPr preferRelativeResize="0"/>
          <p:nvPr/>
        </p:nvPicPr>
        <p:blipFill>
          <a:blip r:embed="rId3">
            <a:alphaModFix/>
          </a:blip>
          <a:stretch>
            <a:fillRect/>
          </a:stretch>
        </p:blipFill>
        <p:spPr>
          <a:xfrm>
            <a:off x="5443" y="0"/>
            <a:ext cx="9133111" cy="51434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1"/>
          <p:cNvSpPr/>
          <p:nvPr/>
        </p:nvSpPr>
        <p:spPr>
          <a:xfrm>
            <a:off x="3203550" y="3707250"/>
            <a:ext cx="2736900" cy="698700"/>
          </a:xfrm>
          <a:prstGeom prst="round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SOY PLANT</a:t>
            </a:r>
            <a:endParaRPr b="1" sz="1800"/>
          </a:p>
        </p:txBody>
      </p:sp>
      <p:sp>
        <p:nvSpPr>
          <p:cNvPr id="267" name="Google Shape;267;p31"/>
          <p:cNvSpPr/>
          <p:nvPr/>
        </p:nvSpPr>
        <p:spPr>
          <a:xfrm>
            <a:off x="661450" y="1182200"/>
            <a:ext cx="2114100" cy="1188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BIOCRO</a:t>
            </a:r>
            <a:endParaRPr b="1" sz="1800"/>
          </a:p>
          <a:p>
            <a:pPr indent="0" lvl="0" marL="0" rtl="0" algn="ctr">
              <a:spcBef>
                <a:spcPts val="0"/>
              </a:spcBef>
              <a:spcAft>
                <a:spcPts val="0"/>
              </a:spcAft>
              <a:buNone/>
            </a:pPr>
            <a:r>
              <a:rPr b="1" lang="en" sz="1800"/>
              <a:t>SOY PLANT </a:t>
            </a:r>
            <a:r>
              <a:rPr b="1" lang="en" sz="1800"/>
              <a:t>MODEL</a:t>
            </a:r>
            <a:endParaRPr b="1" sz="1800"/>
          </a:p>
        </p:txBody>
      </p:sp>
      <p:sp>
        <p:nvSpPr>
          <p:cNvPr id="268" name="Google Shape;268;p31"/>
          <p:cNvSpPr/>
          <p:nvPr/>
        </p:nvSpPr>
        <p:spPr>
          <a:xfrm>
            <a:off x="3514950" y="1182200"/>
            <a:ext cx="2114100" cy="1188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OTHER</a:t>
            </a:r>
            <a:endParaRPr b="1" sz="1800"/>
          </a:p>
          <a:p>
            <a:pPr indent="0" lvl="0" marL="0" rtl="0" algn="ctr">
              <a:spcBef>
                <a:spcPts val="0"/>
              </a:spcBef>
              <a:spcAft>
                <a:spcPts val="0"/>
              </a:spcAft>
              <a:buNone/>
            </a:pPr>
            <a:r>
              <a:rPr b="1" lang="en" sz="1800"/>
              <a:t>SOY PLANT MODELS</a:t>
            </a:r>
            <a:endParaRPr b="1" sz="1800"/>
          </a:p>
        </p:txBody>
      </p:sp>
      <p:cxnSp>
        <p:nvCxnSpPr>
          <p:cNvPr id="269" name="Google Shape;269;p31"/>
          <p:cNvCxnSpPr>
            <a:stCxn id="267" idx="2"/>
          </p:cNvCxnSpPr>
          <p:nvPr/>
        </p:nvCxnSpPr>
        <p:spPr>
          <a:xfrm>
            <a:off x="1718500" y="2370500"/>
            <a:ext cx="1668600" cy="1356000"/>
          </a:xfrm>
          <a:prstGeom prst="straightConnector1">
            <a:avLst/>
          </a:prstGeom>
          <a:noFill/>
          <a:ln cap="flat" cmpd="sng" w="38100">
            <a:solidFill>
              <a:schemeClr val="lt2"/>
            </a:solidFill>
            <a:prstDash val="solid"/>
            <a:round/>
            <a:headEnd len="med" w="med" type="none"/>
            <a:tailEnd len="med" w="med" type="stealth"/>
          </a:ln>
        </p:spPr>
      </p:cxnSp>
      <p:cxnSp>
        <p:nvCxnSpPr>
          <p:cNvPr id="270" name="Google Shape;270;p31"/>
          <p:cNvCxnSpPr>
            <a:stCxn id="268" idx="2"/>
            <a:endCxn id="266" idx="0"/>
          </p:cNvCxnSpPr>
          <p:nvPr/>
        </p:nvCxnSpPr>
        <p:spPr>
          <a:xfrm>
            <a:off x="4572000" y="2370500"/>
            <a:ext cx="0" cy="1336800"/>
          </a:xfrm>
          <a:prstGeom prst="straightConnector1">
            <a:avLst/>
          </a:prstGeom>
          <a:noFill/>
          <a:ln cap="flat" cmpd="sng" w="38100">
            <a:solidFill>
              <a:schemeClr val="lt2"/>
            </a:solidFill>
            <a:prstDash val="solid"/>
            <a:round/>
            <a:headEnd len="med" w="med" type="none"/>
            <a:tailEnd len="med" w="med" type="stealth"/>
          </a:ln>
        </p:spPr>
      </p:cxnSp>
      <p:sp>
        <p:nvSpPr>
          <p:cNvPr id="271" name="Google Shape;271;p31"/>
          <p:cNvSpPr txBox="1"/>
          <p:nvPr/>
        </p:nvSpPr>
        <p:spPr>
          <a:xfrm>
            <a:off x="1530425" y="2629050"/>
            <a:ext cx="1358700" cy="361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NITROGEN</a:t>
            </a:r>
            <a:endParaRPr>
              <a:solidFill>
                <a:schemeClr val="dk1"/>
              </a:solidFill>
            </a:endParaRPr>
          </a:p>
        </p:txBody>
      </p:sp>
      <p:sp>
        <p:nvSpPr>
          <p:cNvPr id="272" name="Google Shape;272;p31"/>
          <p:cNvSpPr txBox="1"/>
          <p:nvPr/>
        </p:nvSpPr>
        <p:spPr>
          <a:xfrm>
            <a:off x="3024600" y="2629050"/>
            <a:ext cx="3094800" cy="361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CARBON / PHOSPHORUS / </a:t>
            </a:r>
            <a:r>
              <a:rPr lang="en">
                <a:solidFill>
                  <a:schemeClr val="dk1"/>
                </a:solidFill>
              </a:rPr>
              <a:t>?</a:t>
            </a:r>
            <a:endParaRPr>
              <a:solidFill>
                <a:schemeClr val="dk1"/>
              </a:solidFill>
            </a:endParaRPr>
          </a:p>
        </p:txBody>
      </p:sp>
      <p:sp>
        <p:nvSpPr>
          <p:cNvPr id="273" name="Google Shape;273;p31"/>
          <p:cNvSpPr txBox="1"/>
          <p:nvPr>
            <p:ph type="title"/>
          </p:nvPr>
        </p:nvSpPr>
        <p:spPr>
          <a:xfrm>
            <a:off x="311700" y="294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STEPS: FEEDBACK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94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p:txBody>
      </p:sp>
      <p:sp>
        <p:nvSpPr>
          <p:cNvPr id="62" name="Google Shape;62;p14"/>
          <p:cNvSpPr txBox="1"/>
          <p:nvPr>
            <p:ph idx="1" type="body"/>
          </p:nvPr>
        </p:nvSpPr>
        <p:spPr>
          <a:xfrm>
            <a:off x="2057400" y="984000"/>
            <a:ext cx="7068600" cy="38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Generate data-driven geometry of plants (soy, maize)</a:t>
            </a:r>
            <a:endParaRPr>
              <a:solidFill>
                <a:srgbClr val="FFFFFF"/>
              </a:solidFill>
            </a:endParaRPr>
          </a:p>
          <a:p>
            <a:pPr indent="0" lvl="0" marL="0" rtl="0" algn="l">
              <a:spcBef>
                <a:spcPts val="1600"/>
              </a:spcBef>
              <a:spcAft>
                <a:spcPts val="0"/>
              </a:spcAft>
              <a:buNone/>
            </a:pPr>
            <a:r>
              <a:rPr lang="en">
                <a:solidFill>
                  <a:srgbClr val="FFFFFF"/>
                </a:solidFill>
              </a:rPr>
              <a:t>Create cinematic outreach visualizations of geometry</a:t>
            </a:r>
            <a:endParaRPr>
              <a:solidFill>
                <a:srgbClr val="FFFFFF"/>
              </a:solidFill>
            </a:endParaRPr>
          </a:p>
          <a:p>
            <a:pPr indent="0" lvl="0" marL="0" rtl="0" algn="l">
              <a:spcBef>
                <a:spcPts val="1600"/>
              </a:spcBef>
              <a:spcAft>
                <a:spcPts val="0"/>
              </a:spcAft>
              <a:buNone/>
            </a:pPr>
            <a:r>
              <a:rPr lang="en">
                <a:solidFill>
                  <a:srgbClr val="FFFFFF"/>
                </a:solidFill>
              </a:rPr>
              <a:t>Integrate geometry with external computational models</a:t>
            </a:r>
            <a:endParaRPr>
              <a:solidFill>
                <a:srgbClr val="FFFFFF"/>
              </a:solidFill>
            </a:endParaRPr>
          </a:p>
          <a:p>
            <a:pPr indent="0" lvl="0" marL="0" rtl="0" algn="l">
              <a:spcBef>
                <a:spcPts val="1600"/>
              </a:spcBef>
              <a:spcAft>
                <a:spcPts val="0"/>
              </a:spcAft>
              <a:buNone/>
            </a:pPr>
            <a:r>
              <a:rPr lang="en">
                <a:solidFill>
                  <a:srgbClr val="FFFFFF"/>
                </a:solidFill>
              </a:rPr>
              <a:t>Create cinematic outreach visualizations of model output</a:t>
            </a:r>
            <a:endParaRPr>
              <a:solidFill>
                <a:srgbClr val="FFFFFF"/>
              </a:solidFill>
            </a:endParaRPr>
          </a:p>
          <a:p>
            <a:pPr indent="0" lvl="0" marL="0" rtl="0" algn="l">
              <a:spcBef>
                <a:spcPts val="1600"/>
              </a:spcBef>
              <a:spcAft>
                <a:spcPts val="0"/>
              </a:spcAft>
              <a:buNone/>
            </a:pPr>
            <a:r>
              <a:rPr lang="en">
                <a:solidFill>
                  <a:srgbClr val="FFFFFF"/>
                </a:solidFill>
              </a:rPr>
              <a:t>Develop an open source visualization tool chain (L-Py)</a:t>
            </a:r>
            <a:endParaRPr>
              <a:solidFill>
                <a:srgbClr val="FFFFFF"/>
              </a:solidFill>
            </a:endParaRPr>
          </a:p>
          <a:p>
            <a:pPr indent="0" lvl="0" marL="0" rtl="0" algn="l">
              <a:spcBef>
                <a:spcPts val="1600"/>
              </a:spcBef>
              <a:spcAft>
                <a:spcPts val="1600"/>
              </a:spcAft>
              <a:buNone/>
            </a:pPr>
            <a:r>
              <a:rPr lang="en">
                <a:solidFill>
                  <a:srgbClr val="FFFFFF"/>
                </a:solidFill>
              </a:rPr>
              <a:t>Develop 3D assets for software feedback visualization</a:t>
            </a:r>
            <a:endParaRPr>
              <a:solidFill>
                <a:srgbClr val="FFFFFF"/>
              </a:solidFill>
            </a:endParaRPr>
          </a:p>
        </p:txBody>
      </p:sp>
      <p:sp>
        <p:nvSpPr>
          <p:cNvPr id="63" name="Google Shape;63;p14"/>
          <p:cNvSpPr txBox="1"/>
          <p:nvPr>
            <p:ph idx="1" type="body"/>
          </p:nvPr>
        </p:nvSpPr>
        <p:spPr>
          <a:xfrm>
            <a:off x="493350" y="984000"/>
            <a:ext cx="1503600" cy="385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a:t>
            </a:r>
            <a:endParaRPr/>
          </a:p>
          <a:p>
            <a:pPr indent="0" lvl="0" marL="0" rtl="0" algn="r">
              <a:spcBef>
                <a:spcPts val="1600"/>
              </a:spcBef>
              <a:spcAft>
                <a:spcPts val="0"/>
              </a:spcAft>
              <a:buNone/>
            </a:pPr>
            <a:r>
              <a:rPr lang="en"/>
              <a:t>[b]</a:t>
            </a:r>
            <a:endParaRPr/>
          </a:p>
          <a:p>
            <a:pPr indent="0" lvl="0" marL="0" rtl="0" algn="r">
              <a:spcBef>
                <a:spcPts val="1600"/>
              </a:spcBef>
              <a:spcAft>
                <a:spcPts val="0"/>
              </a:spcAft>
              <a:buNone/>
            </a:pPr>
            <a:r>
              <a:rPr lang="en"/>
              <a:t>[c]</a:t>
            </a:r>
            <a:endParaRPr/>
          </a:p>
          <a:p>
            <a:pPr indent="0" lvl="0" marL="0" rtl="0" algn="r">
              <a:spcBef>
                <a:spcPts val="1600"/>
              </a:spcBef>
              <a:spcAft>
                <a:spcPts val="0"/>
              </a:spcAft>
              <a:buNone/>
            </a:pPr>
            <a:r>
              <a:rPr lang="en"/>
              <a:t>[d]</a:t>
            </a:r>
            <a:endParaRPr/>
          </a:p>
          <a:p>
            <a:pPr indent="0" lvl="0" marL="0" rtl="0" algn="r">
              <a:spcBef>
                <a:spcPts val="1600"/>
              </a:spcBef>
              <a:spcAft>
                <a:spcPts val="0"/>
              </a:spcAft>
              <a:buNone/>
            </a:pPr>
            <a:r>
              <a:rPr lang="en"/>
              <a:t>[e]</a:t>
            </a:r>
            <a:endParaRPr/>
          </a:p>
          <a:p>
            <a:pPr indent="0" lvl="0" marL="0" rtl="0" algn="r">
              <a:spcBef>
                <a:spcPts val="1600"/>
              </a:spcBef>
              <a:spcAft>
                <a:spcPts val="1600"/>
              </a:spcAft>
              <a:buNone/>
            </a:pPr>
            <a:r>
              <a:rPr lang="en"/>
              <a:t>[f]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2"/>
          <p:cNvSpPr/>
          <p:nvPr/>
        </p:nvSpPr>
        <p:spPr>
          <a:xfrm>
            <a:off x="5205075" y="3162275"/>
            <a:ext cx="1620671" cy="1636250"/>
          </a:xfrm>
          <a:custGeom>
            <a:rect b="b" l="l" r="r" t="t"/>
            <a:pathLst>
              <a:path extrusionOk="0" h="65450" w="41585">
                <a:moveTo>
                  <a:pt x="776" y="49559"/>
                </a:moveTo>
                <a:cubicBezTo>
                  <a:pt x="3493" y="52147"/>
                  <a:pt x="10287" y="67674"/>
                  <a:pt x="17080" y="65086"/>
                </a:cubicBezTo>
                <a:cubicBezTo>
                  <a:pt x="23873" y="62498"/>
                  <a:pt x="41924" y="44836"/>
                  <a:pt x="41536" y="34031"/>
                </a:cubicBezTo>
                <a:cubicBezTo>
                  <a:pt x="41148" y="23227"/>
                  <a:pt x="21674" y="2329"/>
                  <a:pt x="14751" y="259"/>
                </a:cubicBezTo>
                <a:cubicBezTo>
                  <a:pt x="7828" y="-1811"/>
                  <a:pt x="2459" y="18051"/>
                  <a:pt x="0" y="21609"/>
                </a:cubicBezTo>
              </a:path>
            </a:pathLst>
          </a:custGeom>
          <a:noFill/>
          <a:ln cap="flat" cmpd="sng" w="38100">
            <a:solidFill>
              <a:schemeClr val="lt2"/>
            </a:solidFill>
            <a:prstDash val="solid"/>
            <a:round/>
            <a:headEnd len="med" w="med" type="none"/>
            <a:tailEnd len="med" w="med" type="stealth"/>
          </a:ln>
        </p:spPr>
      </p:sp>
      <p:sp>
        <p:nvSpPr>
          <p:cNvPr id="279" name="Google Shape;279;p32"/>
          <p:cNvSpPr/>
          <p:nvPr/>
        </p:nvSpPr>
        <p:spPr>
          <a:xfrm>
            <a:off x="3203550" y="3707250"/>
            <a:ext cx="2736900" cy="698700"/>
          </a:xfrm>
          <a:prstGeom prst="round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SOY PLANT</a:t>
            </a:r>
            <a:endParaRPr b="1" sz="1800"/>
          </a:p>
        </p:txBody>
      </p:sp>
      <p:sp>
        <p:nvSpPr>
          <p:cNvPr id="280" name="Google Shape;280;p32"/>
          <p:cNvSpPr/>
          <p:nvPr/>
        </p:nvSpPr>
        <p:spPr>
          <a:xfrm>
            <a:off x="661450" y="1182200"/>
            <a:ext cx="2114100" cy="1188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BIOCRO</a:t>
            </a:r>
            <a:endParaRPr b="1" sz="1800"/>
          </a:p>
          <a:p>
            <a:pPr indent="0" lvl="0" marL="0" rtl="0" algn="ctr">
              <a:spcBef>
                <a:spcPts val="0"/>
              </a:spcBef>
              <a:spcAft>
                <a:spcPts val="0"/>
              </a:spcAft>
              <a:buNone/>
            </a:pPr>
            <a:r>
              <a:rPr b="1" lang="en" sz="1800"/>
              <a:t>SOY PLANT MODEL</a:t>
            </a:r>
            <a:endParaRPr b="1" sz="1800"/>
          </a:p>
        </p:txBody>
      </p:sp>
      <p:sp>
        <p:nvSpPr>
          <p:cNvPr id="281" name="Google Shape;281;p32"/>
          <p:cNvSpPr/>
          <p:nvPr/>
        </p:nvSpPr>
        <p:spPr>
          <a:xfrm>
            <a:off x="3514950" y="1182200"/>
            <a:ext cx="2114100" cy="11883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OTHER</a:t>
            </a:r>
            <a:endParaRPr b="1" sz="1800"/>
          </a:p>
          <a:p>
            <a:pPr indent="0" lvl="0" marL="0" rtl="0" algn="ctr">
              <a:spcBef>
                <a:spcPts val="0"/>
              </a:spcBef>
              <a:spcAft>
                <a:spcPts val="0"/>
              </a:spcAft>
              <a:buNone/>
            </a:pPr>
            <a:r>
              <a:rPr b="1" lang="en" sz="1800"/>
              <a:t>SOY PLANT MODELS</a:t>
            </a:r>
            <a:endParaRPr b="1" sz="1800"/>
          </a:p>
        </p:txBody>
      </p:sp>
      <p:cxnSp>
        <p:nvCxnSpPr>
          <p:cNvPr id="282" name="Google Shape;282;p32"/>
          <p:cNvCxnSpPr>
            <a:stCxn id="280" idx="2"/>
          </p:cNvCxnSpPr>
          <p:nvPr/>
        </p:nvCxnSpPr>
        <p:spPr>
          <a:xfrm>
            <a:off x="1718500" y="2370500"/>
            <a:ext cx="1668600" cy="1356000"/>
          </a:xfrm>
          <a:prstGeom prst="straightConnector1">
            <a:avLst/>
          </a:prstGeom>
          <a:noFill/>
          <a:ln cap="flat" cmpd="sng" w="38100">
            <a:solidFill>
              <a:schemeClr val="lt2"/>
            </a:solidFill>
            <a:prstDash val="solid"/>
            <a:round/>
            <a:headEnd len="med" w="med" type="none"/>
            <a:tailEnd len="med" w="med" type="stealth"/>
          </a:ln>
        </p:spPr>
      </p:cxnSp>
      <p:cxnSp>
        <p:nvCxnSpPr>
          <p:cNvPr id="283" name="Google Shape;283;p32"/>
          <p:cNvCxnSpPr>
            <a:stCxn id="281" idx="2"/>
            <a:endCxn id="279" idx="0"/>
          </p:cNvCxnSpPr>
          <p:nvPr/>
        </p:nvCxnSpPr>
        <p:spPr>
          <a:xfrm>
            <a:off x="4572000" y="2370500"/>
            <a:ext cx="0" cy="1336800"/>
          </a:xfrm>
          <a:prstGeom prst="straightConnector1">
            <a:avLst/>
          </a:prstGeom>
          <a:noFill/>
          <a:ln cap="flat" cmpd="sng" w="38100">
            <a:solidFill>
              <a:schemeClr val="lt2"/>
            </a:solidFill>
            <a:prstDash val="solid"/>
            <a:round/>
            <a:headEnd len="med" w="med" type="none"/>
            <a:tailEnd len="med" w="med" type="stealth"/>
          </a:ln>
        </p:spPr>
      </p:cxnSp>
      <p:sp>
        <p:nvSpPr>
          <p:cNvPr id="284" name="Google Shape;284;p32"/>
          <p:cNvSpPr txBox="1"/>
          <p:nvPr/>
        </p:nvSpPr>
        <p:spPr>
          <a:xfrm>
            <a:off x="1530425" y="2629050"/>
            <a:ext cx="1358700" cy="361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NITROGEN</a:t>
            </a:r>
            <a:endParaRPr>
              <a:solidFill>
                <a:schemeClr val="dk1"/>
              </a:solidFill>
            </a:endParaRPr>
          </a:p>
        </p:txBody>
      </p:sp>
      <p:sp>
        <p:nvSpPr>
          <p:cNvPr id="285" name="Google Shape;285;p32"/>
          <p:cNvSpPr txBox="1"/>
          <p:nvPr/>
        </p:nvSpPr>
        <p:spPr>
          <a:xfrm>
            <a:off x="3024600" y="2629050"/>
            <a:ext cx="3094800" cy="361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CARBON / PHOSPHORUS / ?</a:t>
            </a:r>
            <a:endParaRPr>
              <a:solidFill>
                <a:schemeClr val="dk1"/>
              </a:solidFill>
            </a:endParaRPr>
          </a:p>
        </p:txBody>
      </p:sp>
      <p:sp>
        <p:nvSpPr>
          <p:cNvPr id="286" name="Google Shape;286;p32"/>
          <p:cNvSpPr txBox="1"/>
          <p:nvPr/>
        </p:nvSpPr>
        <p:spPr>
          <a:xfrm>
            <a:off x="6119400" y="3799500"/>
            <a:ext cx="1908300" cy="361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SELF-COLLISION</a:t>
            </a:r>
            <a:endParaRPr>
              <a:solidFill>
                <a:schemeClr val="dk1"/>
              </a:solidFill>
            </a:endParaRPr>
          </a:p>
        </p:txBody>
      </p:sp>
      <p:sp>
        <p:nvSpPr>
          <p:cNvPr id="287" name="Google Shape;287;p32"/>
          <p:cNvSpPr txBox="1"/>
          <p:nvPr>
            <p:ph type="title"/>
          </p:nvPr>
        </p:nvSpPr>
        <p:spPr>
          <a:xfrm>
            <a:off x="311700" y="294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STEPS: FEEDBACK</a:t>
            </a:r>
            <a:endParaRPr/>
          </a:p>
        </p:txBody>
      </p:sp>
      <p:pic>
        <p:nvPicPr>
          <p:cNvPr id="288" name="Google Shape;288;p32" title="drPFlowers.mp4">
            <a:hlinkClick r:id="rId3"/>
          </p:cNvPr>
          <p:cNvPicPr preferRelativeResize="0"/>
          <p:nvPr/>
        </p:nvPicPr>
        <p:blipFill>
          <a:blip r:embed="rId4">
            <a:alphaModFix/>
          </a:blip>
          <a:stretch>
            <a:fillRect/>
          </a:stretch>
        </p:blipFill>
        <p:spPr>
          <a:xfrm>
            <a:off x="6200074" y="1182200"/>
            <a:ext cx="2451575" cy="1838675"/>
          </a:xfrm>
          <a:prstGeom prst="rect">
            <a:avLst/>
          </a:prstGeom>
          <a:noFill/>
          <a:ln cap="flat" cmpd="sng" w="38100">
            <a:solidFill>
              <a:schemeClr val="lt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3"/>
          <p:cNvSpPr/>
          <p:nvPr/>
        </p:nvSpPr>
        <p:spPr>
          <a:xfrm>
            <a:off x="417300" y="3645150"/>
            <a:ext cx="2425200" cy="11199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OUTREACH VISUALIZATION</a:t>
            </a:r>
            <a:endParaRPr b="1" sz="1800"/>
          </a:p>
        </p:txBody>
      </p:sp>
      <p:cxnSp>
        <p:nvCxnSpPr>
          <p:cNvPr id="294" name="Google Shape;294;p33"/>
          <p:cNvCxnSpPr/>
          <p:nvPr/>
        </p:nvCxnSpPr>
        <p:spPr>
          <a:xfrm>
            <a:off x="2872598" y="1680000"/>
            <a:ext cx="2290200" cy="629700"/>
          </a:xfrm>
          <a:prstGeom prst="straightConnector1">
            <a:avLst/>
          </a:prstGeom>
          <a:noFill/>
          <a:ln cap="flat" cmpd="sng" w="38100">
            <a:solidFill>
              <a:schemeClr val="lt2"/>
            </a:solidFill>
            <a:prstDash val="solid"/>
            <a:round/>
            <a:headEnd len="med" w="med" type="none"/>
            <a:tailEnd len="med" w="med" type="stealth"/>
          </a:ln>
        </p:spPr>
      </p:cxnSp>
      <p:cxnSp>
        <p:nvCxnSpPr>
          <p:cNvPr id="295" name="Google Shape;295;p33"/>
          <p:cNvCxnSpPr/>
          <p:nvPr/>
        </p:nvCxnSpPr>
        <p:spPr>
          <a:xfrm flipH="1">
            <a:off x="2630100" y="2936250"/>
            <a:ext cx="2814300" cy="702900"/>
          </a:xfrm>
          <a:prstGeom prst="straightConnector1">
            <a:avLst/>
          </a:prstGeom>
          <a:noFill/>
          <a:ln cap="flat" cmpd="sng" w="38100">
            <a:solidFill>
              <a:schemeClr val="lt2"/>
            </a:solidFill>
            <a:prstDash val="solid"/>
            <a:round/>
            <a:headEnd len="med" w="med" type="none"/>
            <a:tailEnd len="med" w="med" type="stealth"/>
          </a:ln>
        </p:spPr>
      </p:cxnSp>
      <p:sp>
        <p:nvSpPr>
          <p:cNvPr id="296" name="Google Shape;296;p33"/>
          <p:cNvSpPr/>
          <p:nvPr/>
        </p:nvSpPr>
        <p:spPr>
          <a:xfrm>
            <a:off x="622500" y="1064250"/>
            <a:ext cx="2736900" cy="698700"/>
          </a:xfrm>
          <a:prstGeom prst="round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SOY PLANT</a:t>
            </a:r>
            <a:endParaRPr b="1" sz="1800"/>
          </a:p>
        </p:txBody>
      </p:sp>
      <p:sp>
        <p:nvSpPr>
          <p:cNvPr id="297" name="Google Shape;297;p33"/>
          <p:cNvSpPr/>
          <p:nvPr/>
        </p:nvSpPr>
        <p:spPr>
          <a:xfrm>
            <a:off x="1436749" y="2317500"/>
            <a:ext cx="2736900" cy="7731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HOUDINI</a:t>
            </a:r>
            <a:endParaRPr b="1" sz="1800"/>
          </a:p>
        </p:txBody>
      </p:sp>
      <p:sp>
        <p:nvSpPr>
          <p:cNvPr id="298" name="Google Shape;298;p33"/>
          <p:cNvSpPr/>
          <p:nvPr/>
        </p:nvSpPr>
        <p:spPr>
          <a:xfrm>
            <a:off x="4970348" y="2317500"/>
            <a:ext cx="2736900" cy="773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L-PY</a:t>
            </a:r>
            <a:endParaRPr b="1" sz="1800"/>
          </a:p>
        </p:txBody>
      </p:sp>
      <p:sp>
        <p:nvSpPr>
          <p:cNvPr id="299" name="Google Shape;299;p33"/>
          <p:cNvSpPr/>
          <p:nvPr/>
        </p:nvSpPr>
        <p:spPr>
          <a:xfrm>
            <a:off x="3359400" y="3645150"/>
            <a:ext cx="2425200" cy="11199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PHOTOSYNTHESIS MODEL</a:t>
            </a:r>
            <a:endParaRPr b="1" sz="1800"/>
          </a:p>
        </p:txBody>
      </p:sp>
      <p:cxnSp>
        <p:nvCxnSpPr>
          <p:cNvPr id="300" name="Google Shape;300;p33"/>
          <p:cNvCxnSpPr>
            <a:stCxn id="296" idx="2"/>
          </p:cNvCxnSpPr>
          <p:nvPr/>
        </p:nvCxnSpPr>
        <p:spPr>
          <a:xfrm>
            <a:off x="1990950" y="1762950"/>
            <a:ext cx="8100" cy="556500"/>
          </a:xfrm>
          <a:prstGeom prst="straightConnector1">
            <a:avLst/>
          </a:prstGeom>
          <a:noFill/>
          <a:ln cap="flat" cmpd="sng" w="38100">
            <a:solidFill>
              <a:schemeClr val="lt2"/>
            </a:solidFill>
            <a:prstDash val="solid"/>
            <a:round/>
            <a:headEnd len="med" w="med" type="none"/>
            <a:tailEnd len="med" w="med" type="stealth"/>
          </a:ln>
        </p:spPr>
      </p:cxnSp>
      <p:cxnSp>
        <p:nvCxnSpPr>
          <p:cNvPr id="301" name="Google Shape;301;p33"/>
          <p:cNvCxnSpPr>
            <a:endCxn id="293" idx="0"/>
          </p:cNvCxnSpPr>
          <p:nvPr/>
        </p:nvCxnSpPr>
        <p:spPr>
          <a:xfrm flipH="1">
            <a:off x="1629900" y="3095850"/>
            <a:ext cx="10200" cy="549300"/>
          </a:xfrm>
          <a:prstGeom prst="straightConnector1">
            <a:avLst/>
          </a:prstGeom>
          <a:noFill/>
          <a:ln cap="flat" cmpd="sng" w="38100">
            <a:solidFill>
              <a:schemeClr val="lt2"/>
            </a:solidFill>
            <a:prstDash val="solid"/>
            <a:round/>
            <a:headEnd len="med" w="med" type="none"/>
            <a:tailEnd len="med" w="med" type="stealth"/>
          </a:ln>
        </p:spPr>
      </p:cxnSp>
      <p:cxnSp>
        <p:nvCxnSpPr>
          <p:cNvPr id="302" name="Google Shape;302;p33"/>
          <p:cNvCxnSpPr/>
          <p:nvPr/>
        </p:nvCxnSpPr>
        <p:spPr>
          <a:xfrm>
            <a:off x="3920725" y="3098400"/>
            <a:ext cx="0" cy="534600"/>
          </a:xfrm>
          <a:prstGeom prst="straightConnector1">
            <a:avLst/>
          </a:prstGeom>
          <a:noFill/>
          <a:ln cap="flat" cmpd="sng" w="38100">
            <a:solidFill>
              <a:schemeClr val="lt2"/>
            </a:solidFill>
            <a:prstDash val="solid"/>
            <a:round/>
            <a:headEnd len="med" w="med" type="none"/>
            <a:tailEnd len="med" w="med" type="stealth"/>
          </a:ln>
        </p:spPr>
      </p:cxnSp>
      <p:cxnSp>
        <p:nvCxnSpPr>
          <p:cNvPr id="303" name="Google Shape;303;p33"/>
          <p:cNvCxnSpPr/>
          <p:nvPr/>
        </p:nvCxnSpPr>
        <p:spPr>
          <a:xfrm flipH="1">
            <a:off x="5250325" y="3098400"/>
            <a:ext cx="9600" cy="539700"/>
          </a:xfrm>
          <a:prstGeom prst="straightConnector1">
            <a:avLst/>
          </a:prstGeom>
          <a:noFill/>
          <a:ln cap="flat" cmpd="sng" w="38100">
            <a:solidFill>
              <a:schemeClr val="lt2"/>
            </a:solidFill>
            <a:prstDash val="solid"/>
            <a:round/>
            <a:headEnd len="med" w="med" type="none"/>
            <a:tailEnd len="med" w="med" type="stealth"/>
          </a:ln>
        </p:spPr>
      </p:cxnSp>
      <p:sp>
        <p:nvSpPr>
          <p:cNvPr id="304" name="Google Shape;304;p33"/>
          <p:cNvSpPr txBox="1"/>
          <p:nvPr>
            <p:ph type="title"/>
          </p:nvPr>
        </p:nvSpPr>
        <p:spPr>
          <a:xfrm>
            <a:off x="311700" y="294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STEPS: MAIZE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cxnSp>
        <p:nvCxnSpPr>
          <p:cNvPr id="309" name="Google Shape;309;p34"/>
          <p:cNvCxnSpPr/>
          <p:nvPr/>
        </p:nvCxnSpPr>
        <p:spPr>
          <a:xfrm>
            <a:off x="4085675" y="3027875"/>
            <a:ext cx="2523300" cy="611400"/>
          </a:xfrm>
          <a:prstGeom prst="straightConnector1">
            <a:avLst/>
          </a:prstGeom>
          <a:noFill/>
          <a:ln cap="flat" cmpd="sng" w="38100">
            <a:solidFill>
              <a:schemeClr val="lt2"/>
            </a:solidFill>
            <a:prstDash val="solid"/>
            <a:round/>
            <a:headEnd len="med" w="med" type="none"/>
            <a:tailEnd len="med" w="med" type="stealth"/>
          </a:ln>
        </p:spPr>
      </p:cxnSp>
      <p:sp>
        <p:nvSpPr>
          <p:cNvPr id="310" name="Google Shape;310;p34"/>
          <p:cNvSpPr/>
          <p:nvPr/>
        </p:nvSpPr>
        <p:spPr>
          <a:xfrm>
            <a:off x="417300" y="3645150"/>
            <a:ext cx="2425200" cy="11199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OUTREACH VISUALIZATION</a:t>
            </a:r>
            <a:endParaRPr b="1" sz="1800"/>
          </a:p>
        </p:txBody>
      </p:sp>
      <p:cxnSp>
        <p:nvCxnSpPr>
          <p:cNvPr id="311" name="Google Shape;311;p34"/>
          <p:cNvCxnSpPr/>
          <p:nvPr/>
        </p:nvCxnSpPr>
        <p:spPr>
          <a:xfrm>
            <a:off x="2872598" y="1680000"/>
            <a:ext cx="2290200" cy="629700"/>
          </a:xfrm>
          <a:prstGeom prst="straightConnector1">
            <a:avLst/>
          </a:prstGeom>
          <a:noFill/>
          <a:ln cap="flat" cmpd="sng" w="38100">
            <a:solidFill>
              <a:schemeClr val="lt2"/>
            </a:solidFill>
            <a:prstDash val="solid"/>
            <a:round/>
            <a:headEnd len="med" w="med" type="none"/>
            <a:tailEnd len="med" w="med" type="stealth"/>
          </a:ln>
        </p:spPr>
      </p:cxnSp>
      <p:cxnSp>
        <p:nvCxnSpPr>
          <p:cNvPr id="312" name="Google Shape;312;p34"/>
          <p:cNvCxnSpPr/>
          <p:nvPr/>
        </p:nvCxnSpPr>
        <p:spPr>
          <a:xfrm flipH="1">
            <a:off x="3998299" y="1689600"/>
            <a:ext cx="2309700" cy="620100"/>
          </a:xfrm>
          <a:prstGeom prst="straightConnector1">
            <a:avLst/>
          </a:prstGeom>
          <a:noFill/>
          <a:ln cap="flat" cmpd="sng" w="38100">
            <a:solidFill>
              <a:schemeClr val="lt2"/>
            </a:solidFill>
            <a:prstDash val="solid"/>
            <a:round/>
            <a:headEnd len="med" w="med" type="none"/>
            <a:tailEnd len="med" w="med" type="stealth"/>
          </a:ln>
        </p:spPr>
      </p:cxnSp>
      <p:cxnSp>
        <p:nvCxnSpPr>
          <p:cNvPr id="313" name="Google Shape;313;p34"/>
          <p:cNvCxnSpPr/>
          <p:nvPr/>
        </p:nvCxnSpPr>
        <p:spPr>
          <a:xfrm flipH="1">
            <a:off x="2630100" y="2936250"/>
            <a:ext cx="2814300" cy="702900"/>
          </a:xfrm>
          <a:prstGeom prst="straightConnector1">
            <a:avLst/>
          </a:prstGeom>
          <a:noFill/>
          <a:ln cap="flat" cmpd="sng" w="38100">
            <a:solidFill>
              <a:schemeClr val="lt2"/>
            </a:solidFill>
            <a:prstDash val="solid"/>
            <a:round/>
            <a:headEnd len="med" w="med" type="none"/>
            <a:tailEnd len="med" w="med" type="stealth"/>
          </a:ln>
        </p:spPr>
      </p:cxnSp>
      <p:sp>
        <p:nvSpPr>
          <p:cNvPr id="314" name="Google Shape;314;p34"/>
          <p:cNvSpPr/>
          <p:nvPr/>
        </p:nvSpPr>
        <p:spPr>
          <a:xfrm>
            <a:off x="622500" y="1064250"/>
            <a:ext cx="2736900" cy="698700"/>
          </a:xfrm>
          <a:prstGeom prst="round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SOY PLANT</a:t>
            </a:r>
            <a:endParaRPr b="1" sz="1800"/>
          </a:p>
        </p:txBody>
      </p:sp>
      <p:sp>
        <p:nvSpPr>
          <p:cNvPr id="315" name="Google Shape;315;p34"/>
          <p:cNvSpPr/>
          <p:nvPr/>
        </p:nvSpPr>
        <p:spPr>
          <a:xfrm>
            <a:off x="1436749" y="2317500"/>
            <a:ext cx="2736900" cy="7731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HOUDINI</a:t>
            </a:r>
            <a:endParaRPr b="1" sz="1800"/>
          </a:p>
        </p:txBody>
      </p:sp>
      <p:sp>
        <p:nvSpPr>
          <p:cNvPr id="316" name="Google Shape;316;p34"/>
          <p:cNvSpPr/>
          <p:nvPr/>
        </p:nvSpPr>
        <p:spPr>
          <a:xfrm>
            <a:off x="4970348" y="2317500"/>
            <a:ext cx="2736900" cy="7731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L-PY</a:t>
            </a:r>
            <a:endParaRPr b="1" sz="1800"/>
          </a:p>
        </p:txBody>
      </p:sp>
      <p:sp>
        <p:nvSpPr>
          <p:cNvPr id="317" name="Google Shape;317;p34"/>
          <p:cNvSpPr/>
          <p:nvPr/>
        </p:nvSpPr>
        <p:spPr>
          <a:xfrm>
            <a:off x="3359400" y="3645150"/>
            <a:ext cx="2425200" cy="11199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PHOTOSYNTHESIS MODEL</a:t>
            </a:r>
            <a:endParaRPr b="1" sz="1800"/>
          </a:p>
        </p:txBody>
      </p:sp>
      <p:cxnSp>
        <p:nvCxnSpPr>
          <p:cNvPr id="318" name="Google Shape;318;p34"/>
          <p:cNvCxnSpPr>
            <a:stCxn id="314" idx="2"/>
          </p:cNvCxnSpPr>
          <p:nvPr/>
        </p:nvCxnSpPr>
        <p:spPr>
          <a:xfrm>
            <a:off x="1990950" y="1762950"/>
            <a:ext cx="8100" cy="556500"/>
          </a:xfrm>
          <a:prstGeom prst="straightConnector1">
            <a:avLst/>
          </a:prstGeom>
          <a:noFill/>
          <a:ln cap="flat" cmpd="sng" w="38100">
            <a:solidFill>
              <a:schemeClr val="lt2"/>
            </a:solidFill>
            <a:prstDash val="solid"/>
            <a:round/>
            <a:headEnd len="med" w="med" type="none"/>
            <a:tailEnd len="med" w="med" type="stealth"/>
          </a:ln>
        </p:spPr>
      </p:cxnSp>
      <p:cxnSp>
        <p:nvCxnSpPr>
          <p:cNvPr id="319" name="Google Shape;319;p34"/>
          <p:cNvCxnSpPr>
            <a:endCxn id="310" idx="0"/>
          </p:cNvCxnSpPr>
          <p:nvPr/>
        </p:nvCxnSpPr>
        <p:spPr>
          <a:xfrm flipH="1">
            <a:off x="1629900" y="3095850"/>
            <a:ext cx="10200" cy="549300"/>
          </a:xfrm>
          <a:prstGeom prst="straightConnector1">
            <a:avLst/>
          </a:prstGeom>
          <a:noFill/>
          <a:ln cap="flat" cmpd="sng" w="38100">
            <a:solidFill>
              <a:schemeClr val="lt2"/>
            </a:solidFill>
            <a:prstDash val="solid"/>
            <a:round/>
            <a:headEnd len="med" w="med" type="none"/>
            <a:tailEnd len="med" w="med" type="stealth"/>
          </a:ln>
        </p:spPr>
      </p:cxnSp>
      <p:cxnSp>
        <p:nvCxnSpPr>
          <p:cNvPr id="320" name="Google Shape;320;p34"/>
          <p:cNvCxnSpPr/>
          <p:nvPr/>
        </p:nvCxnSpPr>
        <p:spPr>
          <a:xfrm>
            <a:off x="3920725" y="3098400"/>
            <a:ext cx="0" cy="534600"/>
          </a:xfrm>
          <a:prstGeom prst="straightConnector1">
            <a:avLst/>
          </a:prstGeom>
          <a:noFill/>
          <a:ln cap="flat" cmpd="sng" w="38100">
            <a:solidFill>
              <a:schemeClr val="lt2"/>
            </a:solidFill>
            <a:prstDash val="solid"/>
            <a:round/>
            <a:headEnd len="med" w="med" type="none"/>
            <a:tailEnd len="med" w="med" type="stealth"/>
          </a:ln>
        </p:spPr>
      </p:cxnSp>
      <p:cxnSp>
        <p:nvCxnSpPr>
          <p:cNvPr id="321" name="Google Shape;321;p34"/>
          <p:cNvCxnSpPr/>
          <p:nvPr/>
        </p:nvCxnSpPr>
        <p:spPr>
          <a:xfrm flipH="1">
            <a:off x="5250325" y="3098400"/>
            <a:ext cx="9600" cy="539700"/>
          </a:xfrm>
          <a:prstGeom prst="straightConnector1">
            <a:avLst/>
          </a:prstGeom>
          <a:noFill/>
          <a:ln cap="flat" cmpd="sng" w="38100">
            <a:solidFill>
              <a:schemeClr val="lt2"/>
            </a:solidFill>
            <a:prstDash val="solid"/>
            <a:round/>
            <a:headEnd len="med" w="med" type="none"/>
            <a:tailEnd len="med" w="med" type="stealth"/>
          </a:ln>
        </p:spPr>
      </p:cxnSp>
      <p:sp>
        <p:nvSpPr>
          <p:cNvPr id="322" name="Google Shape;322;p34"/>
          <p:cNvSpPr/>
          <p:nvPr/>
        </p:nvSpPr>
        <p:spPr>
          <a:xfrm>
            <a:off x="5784600" y="1064250"/>
            <a:ext cx="2736900" cy="698700"/>
          </a:xfrm>
          <a:prstGeom prst="roundRect">
            <a:avLst>
              <a:gd fmla="val 16667" name="adj"/>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MAIZE PLANT</a:t>
            </a:r>
            <a:endParaRPr b="1" sz="1800"/>
          </a:p>
        </p:txBody>
      </p:sp>
      <p:sp>
        <p:nvSpPr>
          <p:cNvPr id="323" name="Google Shape;323;p34"/>
          <p:cNvSpPr/>
          <p:nvPr/>
        </p:nvSpPr>
        <p:spPr>
          <a:xfrm>
            <a:off x="6338800" y="3645150"/>
            <a:ext cx="2425200" cy="1119900"/>
          </a:xfrm>
          <a:prstGeom prst="roundRect">
            <a:avLst>
              <a:gd fmla="val 16667" name="adj"/>
            </a:avLst>
          </a:prstGeom>
          <a:gradFill>
            <a:gsLst>
              <a:gs pos="0">
                <a:srgbClr val="6D9EEB"/>
              </a:gs>
              <a:gs pos="100000">
                <a:srgbClr val="6AA84F"/>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ABOVE / BELOW GROUND INTEGRATION</a:t>
            </a:r>
            <a:endParaRPr b="1" sz="1800"/>
          </a:p>
        </p:txBody>
      </p:sp>
      <p:cxnSp>
        <p:nvCxnSpPr>
          <p:cNvPr id="324" name="Google Shape;324;p34"/>
          <p:cNvCxnSpPr>
            <a:stCxn id="322" idx="2"/>
          </p:cNvCxnSpPr>
          <p:nvPr/>
        </p:nvCxnSpPr>
        <p:spPr>
          <a:xfrm>
            <a:off x="7153050" y="1762950"/>
            <a:ext cx="9000" cy="566100"/>
          </a:xfrm>
          <a:prstGeom prst="straightConnector1">
            <a:avLst/>
          </a:prstGeom>
          <a:noFill/>
          <a:ln cap="flat" cmpd="sng" w="38100">
            <a:solidFill>
              <a:schemeClr val="lt2"/>
            </a:solidFill>
            <a:prstDash val="solid"/>
            <a:round/>
            <a:headEnd len="med" w="med" type="none"/>
            <a:tailEnd len="med" w="med" type="stealth"/>
          </a:ln>
        </p:spPr>
      </p:cxnSp>
      <p:cxnSp>
        <p:nvCxnSpPr>
          <p:cNvPr id="325" name="Google Shape;325;p34"/>
          <p:cNvCxnSpPr/>
          <p:nvPr/>
        </p:nvCxnSpPr>
        <p:spPr>
          <a:xfrm flipH="1">
            <a:off x="7486650" y="3086100"/>
            <a:ext cx="5400" cy="544500"/>
          </a:xfrm>
          <a:prstGeom prst="straightConnector1">
            <a:avLst/>
          </a:prstGeom>
          <a:noFill/>
          <a:ln cap="flat" cmpd="sng" w="38100">
            <a:solidFill>
              <a:schemeClr val="lt2"/>
            </a:solidFill>
            <a:prstDash val="solid"/>
            <a:round/>
            <a:headEnd len="med" w="med" type="none"/>
            <a:tailEnd len="med" w="med" type="stealth"/>
          </a:ln>
        </p:spPr>
      </p:cxnSp>
      <p:sp>
        <p:nvSpPr>
          <p:cNvPr id="326" name="Google Shape;326;p34"/>
          <p:cNvSpPr txBox="1"/>
          <p:nvPr>
            <p:ph type="title"/>
          </p:nvPr>
        </p:nvSpPr>
        <p:spPr>
          <a:xfrm>
            <a:off x="311700" y="294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STEPS: MAIZE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30" name="Shape 330"/>
        <p:cNvGrpSpPr/>
        <p:nvPr/>
      </p:nvGrpSpPr>
      <p:grpSpPr>
        <a:xfrm>
          <a:off x="0" y="0"/>
          <a:ext cx="0" cy="0"/>
          <a:chOff x="0" y="0"/>
          <a:chExt cx="0" cy="0"/>
        </a:xfrm>
      </p:grpSpPr>
      <p:pic>
        <p:nvPicPr>
          <p:cNvPr id="331" name="Google Shape;331;p35"/>
          <p:cNvPicPr preferRelativeResize="0"/>
          <p:nvPr/>
        </p:nvPicPr>
        <p:blipFill>
          <a:blip r:embed="rId3">
            <a:alphaModFix/>
          </a:blip>
          <a:stretch>
            <a:fillRect/>
          </a:stretch>
        </p:blipFill>
        <p:spPr>
          <a:xfrm>
            <a:off x="6229350" y="0"/>
            <a:ext cx="2838450" cy="5143500"/>
          </a:xfrm>
          <a:prstGeom prst="rect">
            <a:avLst/>
          </a:prstGeom>
          <a:noFill/>
          <a:ln>
            <a:noFill/>
          </a:ln>
        </p:spPr>
      </p:pic>
      <p:pic>
        <p:nvPicPr>
          <p:cNvPr id="332" name="Google Shape;332;p35"/>
          <p:cNvPicPr preferRelativeResize="0"/>
          <p:nvPr/>
        </p:nvPicPr>
        <p:blipFill rotWithShape="1">
          <a:blip r:embed="rId4">
            <a:alphaModFix/>
          </a:blip>
          <a:srcRect b="0" l="17491" r="16701" t="0"/>
          <a:stretch/>
        </p:blipFill>
        <p:spPr>
          <a:xfrm>
            <a:off x="3049800" y="0"/>
            <a:ext cx="3048800" cy="5143499"/>
          </a:xfrm>
          <a:prstGeom prst="rect">
            <a:avLst/>
          </a:prstGeom>
          <a:noFill/>
          <a:ln>
            <a:noFill/>
          </a:ln>
        </p:spPr>
      </p:pic>
      <p:pic>
        <p:nvPicPr>
          <p:cNvPr id="333" name="Google Shape;333;p35"/>
          <p:cNvPicPr preferRelativeResize="0"/>
          <p:nvPr/>
        </p:nvPicPr>
        <p:blipFill rotWithShape="1">
          <a:blip r:embed="rId5">
            <a:alphaModFix/>
          </a:blip>
          <a:srcRect b="0" l="21060" r="17982" t="0"/>
          <a:stretch/>
        </p:blipFill>
        <p:spPr>
          <a:xfrm>
            <a:off x="0" y="0"/>
            <a:ext cx="3048802" cy="51435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7" name="Shape 337"/>
        <p:cNvGrpSpPr/>
        <p:nvPr/>
      </p:nvGrpSpPr>
      <p:grpSpPr>
        <a:xfrm>
          <a:off x="0" y="0"/>
          <a:ext cx="0" cy="0"/>
          <a:chOff x="0" y="0"/>
          <a:chExt cx="0" cy="0"/>
        </a:xfrm>
      </p:grpSpPr>
      <p:sp>
        <p:nvSpPr>
          <p:cNvPr id="338" name="Google Shape;338;p36"/>
          <p:cNvSpPr txBox="1"/>
          <p:nvPr>
            <p:ph type="title"/>
          </p:nvPr>
        </p:nvSpPr>
        <p:spPr>
          <a:xfrm>
            <a:off x="311700" y="294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39" name="Google Shape;339;p36"/>
          <p:cNvSpPr txBox="1"/>
          <p:nvPr>
            <p:ph idx="1" type="body"/>
          </p:nvPr>
        </p:nvSpPr>
        <p:spPr>
          <a:xfrm>
            <a:off x="2057400" y="984000"/>
            <a:ext cx="7068600" cy="38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Soy L-System geometry AND visualization in Houdini</a:t>
            </a:r>
            <a:endParaRPr>
              <a:solidFill>
                <a:srgbClr val="FFFFFF"/>
              </a:solidFill>
            </a:endParaRPr>
          </a:p>
          <a:p>
            <a:pPr indent="0" lvl="0" marL="0" rtl="0" algn="l">
              <a:spcBef>
                <a:spcPts val="1600"/>
              </a:spcBef>
              <a:spcAft>
                <a:spcPts val="0"/>
              </a:spcAft>
              <a:buNone/>
            </a:pPr>
            <a:r>
              <a:rPr lang="en">
                <a:solidFill>
                  <a:srgbClr val="FFFFFF"/>
                </a:solidFill>
              </a:rPr>
              <a:t>Initiate collaborative partnership with L-Py authors</a:t>
            </a:r>
            <a:endParaRPr>
              <a:solidFill>
                <a:srgbClr val="FFFFFF"/>
              </a:solidFill>
            </a:endParaRPr>
          </a:p>
          <a:p>
            <a:pPr indent="0" lvl="0" marL="0" rtl="0" algn="l">
              <a:spcBef>
                <a:spcPts val="1600"/>
              </a:spcBef>
              <a:spcAft>
                <a:spcPts val="0"/>
              </a:spcAft>
              <a:buNone/>
            </a:pPr>
            <a:r>
              <a:rPr lang="en">
                <a:solidFill>
                  <a:srgbClr val="FFFFFF"/>
                </a:solidFill>
              </a:rPr>
              <a:t>L-Py soy implementation with L-System and external geometry</a:t>
            </a:r>
            <a:endParaRPr>
              <a:solidFill>
                <a:srgbClr val="FFFFFF"/>
              </a:solidFill>
            </a:endParaRPr>
          </a:p>
          <a:p>
            <a:pPr indent="0" lvl="0" marL="0" rtl="0" algn="l">
              <a:spcBef>
                <a:spcPts val="1600"/>
              </a:spcBef>
              <a:spcAft>
                <a:spcPts val="0"/>
              </a:spcAft>
              <a:buNone/>
            </a:pPr>
            <a:r>
              <a:rPr lang="en">
                <a:solidFill>
                  <a:srgbClr val="FFFFFF"/>
                </a:solidFill>
              </a:rPr>
              <a:t>L-Py geometry integrated into photosynthesis model</a:t>
            </a:r>
            <a:endParaRPr>
              <a:solidFill>
                <a:srgbClr val="FFFFFF"/>
              </a:solidFill>
            </a:endParaRPr>
          </a:p>
          <a:p>
            <a:pPr indent="0" lvl="0" marL="0" rtl="0" algn="l">
              <a:spcBef>
                <a:spcPts val="1600"/>
              </a:spcBef>
              <a:spcAft>
                <a:spcPts val="0"/>
              </a:spcAft>
              <a:buNone/>
            </a:pPr>
            <a:r>
              <a:rPr lang="en">
                <a:solidFill>
                  <a:srgbClr val="FFFFFF"/>
                </a:solidFill>
              </a:rPr>
              <a:t>Started maize above-ground L-System geometry</a:t>
            </a:r>
            <a:endParaRPr>
              <a:solidFill>
                <a:srgbClr val="FFFFFF"/>
              </a:solidFill>
            </a:endParaRPr>
          </a:p>
          <a:p>
            <a:pPr indent="0" lvl="0" marL="0" rtl="0" algn="l">
              <a:spcBef>
                <a:spcPts val="1600"/>
              </a:spcBef>
              <a:spcAft>
                <a:spcPts val="1600"/>
              </a:spcAft>
              <a:buNone/>
            </a:pPr>
            <a:r>
              <a:rPr lang="en">
                <a:solidFill>
                  <a:srgbClr val="FFFFFF"/>
                </a:solidFill>
              </a:rPr>
              <a:t>Started maize below-ground root model visualization</a:t>
            </a:r>
            <a:endParaRPr>
              <a:solidFill>
                <a:srgbClr val="FFFFFF"/>
              </a:solidFill>
            </a:endParaRPr>
          </a:p>
        </p:txBody>
      </p:sp>
      <p:sp>
        <p:nvSpPr>
          <p:cNvPr id="340" name="Google Shape;340;p36"/>
          <p:cNvSpPr txBox="1"/>
          <p:nvPr>
            <p:ph idx="1" type="body"/>
          </p:nvPr>
        </p:nvSpPr>
        <p:spPr>
          <a:xfrm>
            <a:off x="493350" y="984000"/>
            <a:ext cx="1503600" cy="385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1.2.4.1</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r">
              <a:spcBef>
                <a:spcPts val="1600"/>
              </a:spcBef>
              <a:spcAft>
                <a:spcPts val="0"/>
              </a:spcAft>
              <a:buNone/>
            </a:pPr>
            <a:r>
              <a:t/>
            </a:r>
            <a:endParaRPr/>
          </a:p>
          <a:p>
            <a:pPr indent="0" lvl="0" marL="0" rtl="0" algn="r">
              <a:spcBef>
                <a:spcPts val="1600"/>
              </a:spcBef>
              <a:spcAft>
                <a:spcPts val="0"/>
              </a:spcAft>
              <a:buNone/>
            </a:pPr>
            <a:r>
              <a:rPr lang="en"/>
              <a:t>1.3.5.1</a:t>
            </a:r>
            <a:endParaRPr/>
          </a:p>
          <a:p>
            <a:pPr indent="0" lvl="0" marL="0" rtl="0" algn="r">
              <a:spcBef>
                <a:spcPts val="1600"/>
              </a:spcBef>
              <a:spcAft>
                <a:spcPts val="1600"/>
              </a:spcAft>
              <a:buNone/>
            </a:pPr>
            <a:r>
              <a:rPr lang="en"/>
              <a:t>1.3.5.2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44" name="Shape 344"/>
        <p:cNvGrpSpPr/>
        <p:nvPr/>
      </p:nvGrpSpPr>
      <p:grpSpPr>
        <a:xfrm>
          <a:off x="0" y="0"/>
          <a:ext cx="0" cy="0"/>
          <a:chOff x="0" y="0"/>
          <a:chExt cx="0" cy="0"/>
        </a:xfrm>
      </p:grpSpPr>
      <p:sp>
        <p:nvSpPr>
          <p:cNvPr id="345" name="Google Shape;345;p37"/>
          <p:cNvSpPr txBox="1"/>
          <p:nvPr>
            <p:ph type="title"/>
          </p:nvPr>
        </p:nvSpPr>
        <p:spPr>
          <a:xfrm>
            <a:off x="311700" y="294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46" name="Google Shape;346;p37"/>
          <p:cNvSpPr txBox="1"/>
          <p:nvPr>
            <p:ph idx="1" type="body"/>
          </p:nvPr>
        </p:nvSpPr>
        <p:spPr>
          <a:xfrm>
            <a:off x="2057400" y="984000"/>
            <a:ext cx="7068600" cy="38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Generate data-driven geometry of plants (soy, maize)</a:t>
            </a:r>
            <a:endParaRPr>
              <a:solidFill>
                <a:srgbClr val="FFFFFF"/>
              </a:solidFill>
            </a:endParaRPr>
          </a:p>
          <a:p>
            <a:pPr indent="0" lvl="0" marL="0" rtl="0" algn="l">
              <a:spcBef>
                <a:spcPts val="1600"/>
              </a:spcBef>
              <a:spcAft>
                <a:spcPts val="0"/>
              </a:spcAft>
              <a:buNone/>
            </a:pPr>
            <a:r>
              <a:rPr lang="en">
                <a:solidFill>
                  <a:srgbClr val="FFFFFF"/>
                </a:solidFill>
              </a:rPr>
              <a:t>Create cinematic outreach visualizations of geometry</a:t>
            </a:r>
            <a:endParaRPr>
              <a:solidFill>
                <a:srgbClr val="FFFFFF"/>
              </a:solidFill>
            </a:endParaRPr>
          </a:p>
          <a:p>
            <a:pPr indent="0" lvl="0" marL="0" rtl="0" algn="l">
              <a:spcBef>
                <a:spcPts val="1600"/>
              </a:spcBef>
              <a:spcAft>
                <a:spcPts val="0"/>
              </a:spcAft>
              <a:buNone/>
            </a:pPr>
            <a:r>
              <a:rPr lang="en">
                <a:solidFill>
                  <a:srgbClr val="FFFFFF"/>
                </a:solidFill>
              </a:rPr>
              <a:t>Integrate geometry with external computational models</a:t>
            </a:r>
            <a:endParaRPr>
              <a:solidFill>
                <a:srgbClr val="FFFFFF"/>
              </a:solidFill>
            </a:endParaRPr>
          </a:p>
          <a:p>
            <a:pPr indent="0" lvl="0" marL="0" rtl="0" algn="l">
              <a:spcBef>
                <a:spcPts val="1600"/>
              </a:spcBef>
              <a:spcAft>
                <a:spcPts val="0"/>
              </a:spcAft>
              <a:buNone/>
            </a:pPr>
            <a:r>
              <a:rPr lang="en">
                <a:solidFill>
                  <a:srgbClr val="FFFFFF"/>
                </a:solidFill>
              </a:rPr>
              <a:t>Create cinematic outreach visualizations of model output</a:t>
            </a:r>
            <a:endParaRPr>
              <a:solidFill>
                <a:srgbClr val="FFFFFF"/>
              </a:solidFill>
            </a:endParaRPr>
          </a:p>
          <a:p>
            <a:pPr indent="0" lvl="0" marL="0" rtl="0" algn="l">
              <a:spcBef>
                <a:spcPts val="1600"/>
              </a:spcBef>
              <a:spcAft>
                <a:spcPts val="0"/>
              </a:spcAft>
              <a:buNone/>
            </a:pPr>
            <a:r>
              <a:rPr lang="en">
                <a:solidFill>
                  <a:srgbClr val="FFFFFF"/>
                </a:solidFill>
              </a:rPr>
              <a:t>Develop an open source visualization tool chain (L-Py)</a:t>
            </a:r>
            <a:endParaRPr>
              <a:solidFill>
                <a:srgbClr val="FFFFFF"/>
              </a:solidFill>
            </a:endParaRPr>
          </a:p>
          <a:p>
            <a:pPr indent="0" lvl="0" marL="0" rtl="0" algn="l">
              <a:spcBef>
                <a:spcPts val="1600"/>
              </a:spcBef>
              <a:spcAft>
                <a:spcPts val="1600"/>
              </a:spcAft>
              <a:buNone/>
            </a:pPr>
            <a:r>
              <a:rPr lang="en">
                <a:solidFill>
                  <a:srgbClr val="FFFFFF"/>
                </a:solidFill>
              </a:rPr>
              <a:t>Develop 3D assets for software feedback visualization</a:t>
            </a:r>
            <a:endParaRPr>
              <a:solidFill>
                <a:srgbClr val="FFFFFF"/>
              </a:solidFill>
            </a:endParaRPr>
          </a:p>
        </p:txBody>
      </p:sp>
      <p:sp>
        <p:nvSpPr>
          <p:cNvPr id="347" name="Google Shape;347;p37"/>
          <p:cNvSpPr txBox="1"/>
          <p:nvPr>
            <p:ph idx="1" type="body"/>
          </p:nvPr>
        </p:nvSpPr>
        <p:spPr>
          <a:xfrm>
            <a:off x="1514113" y="984000"/>
            <a:ext cx="482700" cy="385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a:t>
            </a:r>
            <a:endParaRPr/>
          </a:p>
          <a:p>
            <a:pPr indent="0" lvl="0" marL="0" rtl="0" algn="r">
              <a:spcBef>
                <a:spcPts val="1600"/>
              </a:spcBef>
              <a:spcAft>
                <a:spcPts val="0"/>
              </a:spcAft>
              <a:buNone/>
            </a:pPr>
            <a:r>
              <a:rPr lang="en"/>
              <a:t>[b]</a:t>
            </a:r>
            <a:endParaRPr/>
          </a:p>
          <a:p>
            <a:pPr indent="0" lvl="0" marL="0" rtl="0" algn="r">
              <a:spcBef>
                <a:spcPts val="1600"/>
              </a:spcBef>
              <a:spcAft>
                <a:spcPts val="0"/>
              </a:spcAft>
              <a:buNone/>
            </a:pPr>
            <a:r>
              <a:rPr lang="en"/>
              <a:t>[c]</a:t>
            </a:r>
            <a:endParaRPr/>
          </a:p>
          <a:p>
            <a:pPr indent="0" lvl="0" marL="0" rtl="0" algn="r">
              <a:spcBef>
                <a:spcPts val="1600"/>
              </a:spcBef>
              <a:spcAft>
                <a:spcPts val="0"/>
              </a:spcAft>
              <a:buNone/>
            </a:pPr>
            <a:r>
              <a:rPr lang="en"/>
              <a:t>[d]</a:t>
            </a:r>
            <a:endParaRPr/>
          </a:p>
          <a:p>
            <a:pPr indent="0" lvl="0" marL="0" rtl="0" algn="r">
              <a:spcBef>
                <a:spcPts val="1600"/>
              </a:spcBef>
              <a:spcAft>
                <a:spcPts val="0"/>
              </a:spcAft>
              <a:buNone/>
            </a:pPr>
            <a:r>
              <a:rPr lang="en"/>
              <a:t>[e]</a:t>
            </a:r>
            <a:endParaRPr/>
          </a:p>
          <a:p>
            <a:pPr indent="0" lvl="0" marL="0" rtl="0" algn="r">
              <a:spcBef>
                <a:spcPts val="1600"/>
              </a:spcBef>
              <a:spcAft>
                <a:spcPts val="1600"/>
              </a:spcAft>
              <a:buNone/>
            </a:pPr>
            <a:r>
              <a:rPr lang="en"/>
              <a:t>[f]</a:t>
            </a:r>
            <a:endParaRPr/>
          </a:p>
        </p:txBody>
      </p:sp>
      <p:pic>
        <p:nvPicPr>
          <p:cNvPr id="348" name="Google Shape;348;p37"/>
          <p:cNvPicPr preferRelativeResize="0"/>
          <p:nvPr/>
        </p:nvPicPr>
        <p:blipFill>
          <a:blip r:embed="rId3">
            <a:alphaModFix/>
          </a:blip>
          <a:stretch>
            <a:fillRect/>
          </a:stretch>
        </p:blipFill>
        <p:spPr>
          <a:xfrm>
            <a:off x="866026" y="984000"/>
            <a:ext cx="566588" cy="505761"/>
          </a:xfrm>
          <a:prstGeom prst="rect">
            <a:avLst/>
          </a:prstGeom>
          <a:noFill/>
          <a:ln>
            <a:noFill/>
          </a:ln>
        </p:spPr>
      </p:pic>
      <p:pic>
        <p:nvPicPr>
          <p:cNvPr id="349" name="Google Shape;349;p37"/>
          <p:cNvPicPr preferRelativeResize="0"/>
          <p:nvPr/>
        </p:nvPicPr>
        <p:blipFill>
          <a:blip r:embed="rId3">
            <a:alphaModFix/>
          </a:blip>
          <a:stretch>
            <a:fillRect/>
          </a:stretch>
        </p:blipFill>
        <p:spPr>
          <a:xfrm>
            <a:off x="866025" y="1489750"/>
            <a:ext cx="566601" cy="505772"/>
          </a:xfrm>
          <a:prstGeom prst="rect">
            <a:avLst/>
          </a:prstGeom>
          <a:noFill/>
          <a:ln>
            <a:noFill/>
          </a:ln>
        </p:spPr>
      </p:pic>
      <p:pic>
        <p:nvPicPr>
          <p:cNvPr id="350" name="Google Shape;350;p37"/>
          <p:cNvPicPr preferRelativeResize="0"/>
          <p:nvPr/>
        </p:nvPicPr>
        <p:blipFill>
          <a:blip r:embed="rId4">
            <a:alphaModFix/>
          </a:blip>
          <a:stretch>
            <a:fillRect/>
          </a:stretch>
        </p:blipFill>
        <p:spPr>
          <a:xfrm>
            <a:off x="866027" y="3035775"/>
            <a:ext cx="566601" cy="501307"/>
          </a:xfrm>
          <a:prstGeom prst="rect">
            <a:avLst/>
          </a:prstGeom>
          <a:noFill/>
          <a:ln>
            <a:noFill/>
          </a:ln>
        </p:spPr>
      </p:pic>
      <p:pic>
        <p:nvPicPr>
          <p:cNvPr id="351" name="Google Shape;351;p37"/>
          <p:cNvPicPr preferRelativeResize="0"/>
          <p:nvPr/>
        </p:nvPicPr>
        <p:blipFill>
          <a:blip r:embed="rId5">
            <a:alphaModFix/>
          </a:blip>
          <a:stretch>
            <a:fillRect/>
          </a:stretch>
        </p:blipFill>
        <p:spPr>
          <a:xfrm>
            <a:off x="866024" y="2535875"/>
            <a:ext cx="566602" cy="499900"/>
          </a:xfrm>
          <a:prstGeom prst="rect">
            <a:avLst/>
          </a:prstGeom>
          <a:noFill/>
          <a:ln>
            <a:noFill/>
          </a:ln>
        </p:spPr>
      </p:pic>
      <p:pic>
        <p:nvPicPr>
          <p:cNvPr id="352" name="Google Shape;352;p37"/>
          <p:cNvPicPr preferRelativeResize="0"/>
          <p:nvPr/>
        </p:nvPicPr>
        <p:blipFill>
          <a:blip r:embed="rId6">
            <a:alphaModFix/>
          </a:blip>
          <a:stretch>
            <a:fillRect/>
          </a:stretch>
        </p:blipFill>
        <p:spPr>
          <a:xfrm>
            <a:off x="866025" y="3537071"/>
            <a:ext cx="566602" cy="503206"/>
          </a:xfrm>
          <a:prstGeom prst="rect">
            <a:avLst/>
          </a:prstGeom>
          <a:noFill/>
          <a:ln>
            <a:noFill/>
          </a:ln>
        </p:spPr>
      </p:pic>
      <p:pic>
        <p:nvPicPr>
          <p:cNvPr id="353" name="Google Shape;353;p37"/>
          <p:cNvPicPr preferRelativeResize="0"/>
          <p:nvPr/>
        </p:nvPicPr>
        <p:blipFill>
          <a:blip r:embed="rId5">
            <a:alphaModFix/>
          </a:blip>
          <a:stretch>
            <a:fillRect/>
          </a:stretch>
        </p:blipFill>
        <p:spPr>
          <a:xfrm>
            <a:off x="866024" y="2015750"/>
            <a:ext cx="566602" cy="499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8"/>
          <p:cNvSpPr txBox="1"/>
          <p:nvPr>
            <p:ph idx="1" type="body"/>
          </p:nvPr>
        </p:nvSpPr>
        <p:spPr>
          <a:xfrm>
            <a:off x="2180350" y="984000"/>
            <a:ext cx="6945600" cy="38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Data-driven maize plant L-System in Houdini</a:t>
            </a:r>
            <a:endParaRPr>
              <a:solidFill>
                <a:srgbClr val="FFFFFF"/>
              </a:solidFill>
            </a:endParaRPr>
          </a:p>
          <a:p>
            <a:pPr indent="0" lvl="0" marL="0" rtl="0" algn="l">
              <a:spcBef>
                <a:spcPts val="1600"/>
              </a:spcBef>
              <a:spcAft>
                <a:spcPts val="0"/>
              </a:spcAft>
              <a:buNone/>
            </a:pPr>
            <a:r>
              <a:rPr lang="en">
                <a:solidFill>
                  <a:srgbClr val="FFFFFF"/>
                </a:solidFill>
              </a:rPr>
              <a:t>Time-evolving maize root visualization</a:t>
            </a:r>
            <a:endParaRPr>
              <a:solidFill>
                <a:srgbClr val="FFFFFF"/>
              </a:solidFill>
            </a:endParaRPr>
          </a:p>
          <a:p>
            <a:pPr indent="0" lvl="0" marL="0" rtl="0" algn="l">
              <a:spcBef>
                <a:spcPts val="1600"/>
              </a:spcBef>
              <a:spcAft>
                <a:spcPts val="0"/>
              </a:spcAft>
              <a:buNone/>
            </a:pPr>
            <a:r>
              <a:rPr lang="en">
                <a:solidFill>
                  <a:srgbClr val="FFFFFF"/>
                </a:solidFill>
              </a:rPr>
              <a:t>Integrated above and below ground maize plant</a:t>
            </a:r>
            <a:endParaRPr>
              <a:solidFill>
                <a:srgbClr val="FFFFFF"/>
              </a:solidFill>
            </a:endParaRPr>
          </a:p>
          <a:p>
            <a:pPr indent="0" lvl="0" marL="0" rtl="0" algn="l">
              <a:spcBef>
                <a:spcPts val="1600"/>
              </a:spcBef>
              <a:spcAft>
                <a:spcPts val="0"/>
              </a:spcAft>
              <a:buNone/>
            </a:pPr>
            <a:r>
              <a:rPr lang="en">
                <a:solidFill>
                  <a:srgbClr val="FFFFFF"/>
                </a:solidFill>
              </a:rPr>
              <a:t>Integrated Houdini-to-LPy pipeline, maize L-System in L-Py</a:t>
            </a:r>
            <a:endParaRPr>
              <a:solidFill>
                <a:srgbClr val="FFFFFF"/>
              </a:solidFill>
            </a:endParaRPr>
          </a:p>
          <a:p>
            <a:pPr indent="0" lvl="0" marL="0" rtl="0" algn="l">
              <a:spcBef>
                <a:spcPts val="1600"/>
              </a:spcBef>
              <a:spcAft>
                <a:spcPts val="0"/>
              </a:spcAft>
              <a:buNone/>
            </a:pPr>
            <a:r>
              <a:rPr lang="en">
                <a:solidFill>
                  <a:srgbClr val="FFFFFF"/>
                </a:solidFill>
              </a:rPr>
              <a:t>Integrate first model nutrition data into L-Py </a:t>
            </a:r>
            <a:endParaRPr>
              <a:solidFill>
                <a:srgbClr val="FFFFFF"/>
              </a:solidFill>
            </a:endParaRPr>
          </a:p>
          <a:p>
            <a:pPr indent="0" lvl="0" marL="0" rtl="0" algn="l">
              <a:spcBef>
                <a:spcPts val="1600"/>
              </a:spcBef>
              <a:spcAft>
                <a:spcPts val="0"/>
              </a:spcAft>
              <a:buNone/>
            </a:pPr>
            <a:r>
              <a:rPr lang="en">
                <a:solidFill>
                  <a:srgbClr val="FFFFFF"/>
                </a:solidFill>
              </a:rPr>
              <a:t>Outreach visualizations of nutrition-driven soy and maize</a:t>
            </a:r>
            <a:endParaRPr>
              <a:solidFill>
                <a:srgbClr val="FFFFFF"/>
              </a:solidFill>
            </a:endParaRPr>
          </a:p>
          <a:p>
            <a:pPr indent="0" lvl="0" marL="0" rtl="0" algn="l">
              <a:spcBef>
                <a:spcPts val="1600"/>
              </a:spcBef>
              <a:spcAft>
                <a:spcPts val="1600"/>
              </a:spcAft>
              <a:buNone/>
            </a:pPr>
            <a:r>
              <a:rPr lang="en">
                <a:solidFill>
                  <a:srgbClr val="FFFFFF"/>
                </a:solidFill>
              </a:rPr>
              <a:t>Develop self-collision in L-Py, integrate more model nutrition data, visualization of genetic / molecular models</a:t>
            </a:r>
            <a:endParaRPr>
              <a:solidFill>
                <a:srgbClr val="FFFFFF"/>
              </a:solidFill>
            </a:endParaRPr>
          </a:p>
        </p:txBody>
      </p:sp>
      <p:sp>
        <p:nvSpPr>
          <p:cNvPr id="359" name="Google Shape;359;p38"/>
          <p:cNvSpPr txBox="1"/>
          <p:nvPr>
            <p:ph type="title"/>
          </p:nvPr>
        </p:nvSpPr>
        <p:spPr>
          <a:xfrm>
            <a:off x="311700" y="294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STEPS: TIMELINE</a:t>
            </a:r>
            <a:endParaRPr/>
          </a:p>
        </p:txBody>
      </p:sp>
      <p:sp>
        <p:nvSpPr>
          <p:cNvPr id="360" name="Google Shape;360;p38"/>
          <p:cNvSpPr txBox="1"/>
          <p:nvPr>
            <p:ph idx="1" type="body"/>
          </p:nvPr>
        </p:nvSpPr>
        <p:spPr>
          <a:xfrm>
            <a:off x="493350" y="984000"/>
            <a:ext cx="1503600" cy="385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JUNE</a:t>
            </a:r>
            <a:endParaRPr/>
          </a:p>
          <a:p>
            <a:pPr indent="0" lvl="0" marL="0" rtl="0" algn="r">
              <a:spcBef>
                <a:spcPts val="1600"/>
              </a:spcBef>
              <a:spcAft>
                <a:spcPts val="0"/>
              </a:spcAft>
              <a:buNone/>
            </a:pPr>
            <a:r>
              <a:rPr lang="en"/>
              <a:t>JULY</a:t>
            </a:r>
            <a:endParaRPr/>
          </a:p>
          <a:p>
            <a:pPr indent="0" lvl="0" marL="0" rtl="0" algn="r">
              <a:spcBef>
                <a:spcPts val="1600"/>
              </a:spcBef>
              <a:spcAft>
                <a:spcPts val="0"/>
              </a:spcAft>
              <a:buNone/>
            </a:pPr>
            <a:r>
              <a:rPr lang="en"/>
              <a:t>AUG</a:t>
            </a:r>
            <a:endParaRPr/>
          </a:p>
          <a:p>
            <a:pPr indent="0" lvl="0" marL="0" rtl="0" algn="r">
              <a:spcBef>
                <a:spcPts val="1600"/>
              </a:spcBef>
              <a:spcAft>
                <a:spcPts val="0"/>
              </a:spcAft>
              <a:buNone/>
            </a:pPr>
            <a:r>
              <a:rPr lang="en"/>
              <a:t>SEPT</a:t>
            </a:r>
            <a:endParaRPr/>
          </a:p>
          <a:p>
            <a:pPr indent="0" lvl="0" marL="0" rtl="0" algn="r">
              <a:spcBef>
                <a:spcPts val="1600"/>
              </a:spcBef>
              <a:spcAft>
                <a:spcPts val="0"/>
              </a:spcAft>
              <a:buNone/>
            </a:pPr>
            <a:r>
              <a:rPr lang="en"/>
              <a:t>OCT</a:t>
            </a:r>
            <a:endParaRPr/>
          </a:p>
          <a:p>
            <a:pPr indent="0" lvl="0" marL="0" rtl="0" algn="r">
              <a:spcBef>
                <a:spcPts val="1600"/>
              </a:spcBef>
              <a:spcAft>
                <a:spcPts val="0"/>
              </a:spcAft>
              <a:buNone/>
            </a:pPr>
            <a:r>
              <a:rPr lang="en"/>
              <a:t>NOV</a:t>
            </a:r>
            <a:endParaRPr/>
          </a:p>
          <a:p>
            <a:pPr indent="0" lvl="0" marL="0" rtl="0" algn="r">
              <a:spcBef>
                <a:spcPts val="1600"/>
              </a:spcBef>
              <a:spcAft>
                <a:spcPts val="1600"/>
              </a:spcAft>
              <a:buNone/>
            </a:pPr>
            <a:r>
              <a:rPr lang="en"/>
              <a:t>2019</a:t>
            </a:r>
            <a:endParaRPr/>
          </a:p>
        </p:txBody>
      </p:sp>
      <p:cxnSp>
        <p:nvCxnSpPr>
          <p:cNvPr id="361" name="Google Shape;361;p38"/>
          <p:cNvCxnSpPr/>
          <p:nvPr/>
        </p:nvCxnSpPr>
        <p:spPr>
          <a:xfrm>
            <a:off x="495075" y="1094500"/>
            <a:ext cx="0" cy="2786100"/>
          </a:xfrm>
          <a:prstGeom prst="straightConnector1">
            <a:avLst/>
          </a:prstGeom>
          <a:noFill/>
          <a:ln cap="flat" cmpd="sng" w="38100">
            <a:solidFill>
              <a:srgbClr val="FFFFFF"/>
            </a:solidFill>
            <a:prstDash val="solid"/>
            <a:round/>
            <a:headEnd len="med" w="med" type="oval"/>
            <a:tailEnd len="med" w="med" type="oval"/>
          </a:ln>
        </p:spPr>
      </p:cxnSp>
      <p:cxnSp>
        <p:nvCxnSpPr>
          <p:cNvPr id="362" name="Google Shape;362;p38"/>
          <p:cNvCxnSpPr/>
          <p:nvPr/>
        </p:nvCxnSpPr>
        <p:spPr>
          <a:xfrm rot="10800000">
            <a:off x="495075" y="4211950"/>
            <a:ext cx="0" cy="165600"/>
          </a:xfrm>
          <a:prstGeom prst="straightConnector1">
            <a:avLst/>
          </a:prstGeom>
          <a:noFill/>
          <a:ln cap="flat" cmpd="sng" w="38100">
            <a:solidFill>
              <a:srgbClr val="FFFFFF"/>
            </a:solidFill>
            <a:prstDash val="solid"/>
            <a:round/>
            <a:headEnd len="med" w="med" type="none"/>
            <a:tailEnd len="med" w="med" type="oval"/>
          </a:ln>
        </p:spPr>
      </p:cxnSp>
      <p:cxnSp>
        <p:nvCxnSpPr>
          <p:cNvPr id="363" name="Google Shape;363;p38"/>
          <p:cNvCxnSpPr/>
          <p:nvPr/>
        </p:nvCxnSpPr>
        <p:spPr>
          <a:xfrm rot="10800000">
            <a:off x="744875" y="4211950"/>
            <a:ext cx="0" cy="165600"/>
          </a:xfrm>
          <a:prstGeom prst="straightConnector1">
            <a:avLst/>
          </a:prstGeom>
          <a:noFill/>
          <a:ln cap="flat" cmpd="sng" w="38100">
            <a:solidFill>
              <a:srgbClr val="FFFFFF"/>
            </a:solidFill>
            <a:prstDash val="solid"/>
            <a:round/>
            <a:headEnd len="med" w="med" type="none"/>
            <a:tailEnd len="med" w="med" type="oval"/>
          </a:ln>
        </p:spPr>
      </p:cxnSp>
      <p:cxnSp>
        <p:nvCxnSpPr>
          <p:cNvPr id="364" name="Google Shape;364;p38"/>
          <p:cNvCxnSpPr/>
          <p:nvPr/>
        </p:nvCxnSpPr>
        <p:spPr>
          <a:xfrm rot="10800000">
            <a:off x="1004450" y="4211950"/>
            <a:ext cx="0" cy="165600"/>
          </a:xfrm>
          <a:prstGeom prst="straightConnector1">
            <a:avLst/>
          </a:prstGeom>
          <a:noFill/>
          <a:ln cap="flat" cmpd="sng" w="38100">
            <a:solidFill>
              <a:srgbClr val="FFFFFF"/>
            </a:solidFill>
            <a:prstDash val="solid"/>
            <a:round/>
            <a:headEnd len="med" w="med" type="none"/>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p:nvPr/>
        </p:nvSpPr>
        <p:spPr>
          <a:xfrm>
            <a:off x="1041225" y="328800"/>
            <a:ext cx="7218000" cy="7986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PLANT BIOLOGY MODELS</a:t>
            </a:r>
            <a:endParaRPr b="1" sz="1800"/>
          </a:p>
        </p:txBody>
      </p:sp>
      <p:sp>
        <p:nvSpPr>
          <p:cNvPr id="69" name="Google Shape;69;p15"/>
          <p:cNvSpPr/>
          <p:nvPr/>
        </p:nvSpPr>
        <p:spPr>
          <a:xfrm>
            <a:off x="3643325" y="1794000"/>
            <a:ext cx="2016600" cy="9819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DATA-DRIVEN GEOMETRY</a:t>
            </a:r>
            <a:endParaRPr b="1" sz="1800"/>
          </a:p>
        </p:txBody>
      </p:sp>
      <p:sp>
        <p:nvSpPr>
          <p:cNvPr id="70" name="Google Shape;70;p15"/>
          <p:cNvSpPr/>
          <p:nvPr/>
        </p:nvSpPr>
        <p:spPr>
          <a:xfrm>
            <a:off x="1041225" y="3510100"/>
            <a:ext cx="3181200" cy="999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SCIENTIFIC FEEDBACK VISUALIZATION</a:t>
            </a:r>
            <a:endParaRPr b="1" sz="1800"/>
          </a:p>
        </p:txBody>
      </p:sp>
      <p:sp>
        <p:nvSpPr>
          <p:cNvPr id="71" name="Google Shape;71;p15"/>
          <p:cNvSpPr/>
          <p:nvPr/>
        </p:nvSpPr>
        <p:spPr>
          <a:xfrm>
            <a:off x="5078025" y="3510100"/>
            <a:ext cx="3181200" cy="999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OUTREACH VISUALIZATION</a:t>
            </a:r>
            <a:endParaRPr b="1" sz="1800"/>
          </a:p>
        </p:txBody>
      </p:sp>
      <p:cxnSp>
        <p:nvCxnSpPr>
          <p:cNvPr id="72" name="Google Shape;72;p15"/>
          <p:cNvCxnSpPr>
            <a:stCxn id="68" idx="2"/>
            <a:endCxn id="69" idx="0"/>
          </p:cNvCxnSpPr>
          <p:nvPr/>
        </p:nvCxnSpPr>
        <p:spPr>
          <a:xfrm>
            <a:off x="4650225" y="1127400"/>
            <a:ext cx="1500" cy="666600"/>
          </a:xfrm>
          <a:prstGeom prst="straightConnector1">
            <a:avLst/>
          </a:prstGeom>
          <a:noFill/>
          <a:ln cap="flat" cmpd="sng" w="38100">
            <a:solidFill>
              <a:srgbClr val="6D9EEB"/>
            </a:solidFill>
            <a:prstDash val="solid"/>
            <a:round/>
            <a:headEnd len="med" w="med" type="none"/>
            <a:tailEnd len="med" w="med" type="stealth"/>
          </a:ln>
        </p:spPr>
      </p:cxnSp>
      <p:cxnSp>
        <p:nvCxnSpPr>
          <p:cNvPr id="73" name="Google Shape;73;p15"/>
          <p:cNvCxnSpPr/>
          <p:nvPr/>
        </p:nvCxnSpPr>
        <p:spPr>
          <a:xfrm flipH="1">
            <a:off x="3232225" y="2771575"/>
            <a:ext cx="990300" cy="729600"/>
          </a:xfrm>
          <a:prstGeom prst="straightConnector1">
            <a:avLst/>
          </a:prstGeom>
          <a:noFill/>
          <a:ln cap="flat" cmpd="sng" w="38100">
            <a:solidFill>
              <a:srgbClr val="6D9EEB"/>
            </a:solidFill>
            <a:prstDash val="solid"/>
            <a:round/>
            <a:headEnd len="med" w="med" type="none"/>
            <a:tailEnd len="med" w="med" type="stealth"/>
          </a:ln>
        </p:spPr>
      </p:cxnSp>
      <p:cxnSp>
        <p:nvCxnSpPr>
          <p:cNvPr id="74" name="Google Shape;74;p15"/>
          <p:cNvCxnSpPr/>
          <p:nvPr/>
        </p:nvCxnSpPr>
        <p:spPr>
          <a:xfrm>
            <a:off x="5134800" y="2771575"/>
            <a:ext cx="990600" cy="755700"/>
          </a:xfrm>
          <a:prstGeom prst="straightConnector1">
            <a:avLst/>
          </a:prstGeom>
          <a:noFill/>
          <a:ln cap="flat" cmpd="sng" w="38100">
            <a:solidFill>
              <a:srgbClr val="6D9EEB"/>
            </a:solidFill>
            <a:prstDash val="solid"/>
            <a:round/>
            <a:headEnd len="med" w="med" type="none"/>
            <a:tailEnd len="med" w="med" type="stealth"/>
          </a:ln>
        </p:spPr>
      </p:cxnSp>
      <p:cxnSp>
        <p:nvCxnSpPr>
          <p:cNvPr id="75" name="Google Shape;75;p15"/>
          <p:cNvCxnSpPr/>
          <p:nvPr/>
        </p:nvCxnSpPr>
        <p:spPr>
          <a:xfrm flipH="1" rot="10800000">
            <a:off x="1658025" y="1127400"/>
            <a:ext cx="18900" cy="2389200"/>
          </a:xfrm>
          <a:prstGeom prst="straightConnector1">
            <a:avLst/>
          </a:prstGeom>
          <a:noFill/>
          <a:ln cap="flat" cmpd="sng" w="38100">
            <a:solidFill>
              <a:srgbClr val="6AA84F"/>
            </a:solidFill>
            <a:prstDash val="solid"/>
            <a:round/>
            <a:headEnd len="med" w="med" type="none"/>
            <a:tailEnd len="med" w="med" type="stealth"/>
          </a:ln>
        </p:spPr>
      </p:cxnSp>
      <p:cxnSp>
        <p:nvCxnSpPr>
          <p:cNvPr id="76" name="Google Shape;76;p15"/>
          <p:cNvCxnSpPr>
            <a:stCxn id="69" idx="1"/>
          </p:cNvCxnSpPr>
          <p:nvPr/>
        </p:nvCxnSpPr>
        <p:spPr>
          <a:xfrm rot="10800000">
            <a:off x="2572625" y="1138050"/>
            <a:ext cx="1070700" cy="1146900"/>
          </a:xfrm>
          <a:prstGeom prst="curvedConnector2">
            <a:avLst/>
          </a:prstGeom>
          <a:noFill/>
          <a:ln cap="flat" cmpd="sng" w="38100">
            <a:solidFill>
              <a:srgbClr val="6AA84F"/>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6"/>
          <p:cNvSpPr/>
          <p:nvPr/>
        </p:nvSpPr>
        <p:spPr>
          <a:xfrm>
            <a:off x="3487500" y="354100"/>
            <a:ext cx="2169000" cy="13770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DATA-DRIVEN GEOMETRY</a:t>
            </a:r>
            <a:endParaRPr b="1" sz="1800"/>
          </a:p>
        </p:txBody>
      </p:sp>
      <p:sp>
        <p:nvSpPr>
          <p:cNvPr id="82" name="Google Shape;82;p16"/>
          <p:cNvSpPr/>
          <p:nvPr/>
        </p:nvSpPr>
        <p:spPr>
          <a:xfrm>
            <a:off x="686375" y="2133000"/>
            <a:ext cx="2259000" cy="8775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L-SYSTEMS</a:t>
            </a:r>
            <a:endParaRPr b="1"/>
          </a:p>
        </p:txBody>
      </p:sp>
      <p:sp>
        <p:nvSpPr>
          <p:cNvPr id="83" name="Google Shape;83;p16"/>
          <p:cNvSpPr/>
          <p:nvPr/>
        </p:nvSpPr>
        <p:spPr>
          <a:xfrm>
            <a:off x="3442500" y="2133000"/>
            <a:ext cx="2259000" cy="8775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AUGMENTED L-SYSTEMS</a:t>
            </a:r>
            <a:endParaRPr b="1"/>
          </a:p>
        </p:txBody>
      </p:sp>
      <p:sp>
        <p:nvSpPr>
          <p:cNvPr id="84" name="Google Shape;84;p16"/>
          <p:cNvSpPr/>
          <p:nvPr/>
        </p:nvSpPr>
        <p:spPr>
          <a:xfrm>
            <a:off x="6198625" y="2133000"/>
            <a:ext cx="2259000" cy="8775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MODEL OUTPUT</a:t>
            </a:r>
            <a:endParaRPr b="1"/>
          </a:p>
        </p:txBody>
      </p:sp>
      <p:cxnSp>
        <p:nvCxnSpPr>
          <p:cNvPr id="85" name="Google Shape;85;p16"/>
          <p:cNvCxnSpPr>
            <a:stCxn id="81" idx="1"/>
            <a:endCxn id="82" idx="0"/>
          </p:cNvCxnSpPr>
          <p:nvPr/>
        </p:nvCxnSpPr>
        <p:spPr>
          <a:xfrm flipH="1">
            <a:off x="1815900" y="1042600"/>
            <a:ext cx="1671600" cy="1090500"/>
          </a:xfrm>
          <a:prstGeom prst="curvedConnector2">
            <a:avLst/>
          </a:prstGeom>
          <a:noFill/>
          <a:ln cap="flat" cmpd="sng" w="28575">
            <a:solidFill>
              <a:srgbClr val="A64D79"/>
            </a:solidFill>
            <a:prstDash val="solid"/>
            <a:round/>
            <a:headEnd len="med" w="med" type="none"/>
            <a:tailEnd len="med" w="med" type="none"/>
          </a:ln>
        </p:spPr>
      </p:cxnSp>
      <p:cxnSp>
        <p:nvCxnSpPr>
          <p:cNvPr id="86" name="Google Shape;86;p16"/>
          <p:cNvCxnSpPr>
            <a:stCxn id="81" idx="2"/>
            <a:endCxn id="83" idx="0"/>
          </p:cNvCxnSpPr>
          <p:nvPr/>
        </p:nvCxnSpPr>
        <p:spPr>
          <a:xfrm flipH="1" rot="-5400000">
            <a:off x="4371300" y="1931800"/>
            <a:ext cx="402000" cy="600"/>
          </a:xfrm>
          <a:prstGeom prst="curvedConnector3">
            <a:avLst>
              <a:gd fmla="val 49988" name="adj1"/>
            </a:avLst>
          </a:prstGeom>
          <a:noFill/>
          <a:ln cap="flat" cmpd="sng" w="28575">
            <a:solidFill>
              <a:srgbClr val="A64D79"/>
            </a:solidFill>
            <a:prstDash val="solid"/>
            <a:round/>
            <a:headEnd len="med" w="med" type="none"/>
            <a:tailEnd len="med" w="med" type="none"/>
          </a:ln>
        </p:spPr>
      </p:cxnSp>
      <p:cxnSp>
        <p:nvCxnSpPr>
          <p:cNvPr id="87" name="Google Shape;87;p16"/>
          <p:cNvCxnSpPr>
            <a:stCxn id="81" idx="3"/>
            <a:endCxn id="84" idx="0"/>
          </p:cNvCxnSpPr>
          <p:nvPr/>
        </p:nvCxnSpPr>
        <p:spPr>
          <a:xfrm>
            <a:off x="5656500" y="1042600"/>
            <a:ext cx="1671600" cy="1090500"/>
          </a:xfrm>
          <a:prstGeom prst="curvedConnector2">
            <a:avLst/>
          </a:prstGeom>
          <a:noFill/>
          <a:ln cap="flat" cmpd="sng" w="28575">
            <a:solidFill>
              <a:srgbClr val="A64D79"/>
            </a:solidFill>
            <a:prstDash val="solid"/>
            <a:round/>
            <a:headEnd len="med" w="med" type="none"/>
            <a:tailEnd len="med" w="med" type="none"/>
          </a:ln>
        </p:spPr>
      </p:cxnSp>
      <p:pic>
        <p:nvPicPr>
          <p:cNvPr id="88" name="Google Shape;88;p16"/>
          <p:cNvPicPr preferRelativeResize="0"/>
          <p:nvPr/>
        </p:nvPicPr>
        <p:blipFill>
          <a:blip r:embed="rId3">
            <a:alphaModFix/>
          </a:blip>
          <a:stretch>
            <a:fillRect/>
          </a:stretch>
        </p:blipFill>
        <p:spPr>
          <a:xfrm>
            <a:off x="902925" y="3145500"/>
            <a:ext cx="1825911" cy="1828202"/>
          </a:xfrm>
          <a:prstGeom prst="rect">
            <a:avLst/>
          </a:prstGeom>
          <a:noFill/>
          <a:ln>
            <a:noFill/>
          </a:ln>
        </p:spPr>
      </p:pic>
      <p:pic>
        <p:nvPicPr>
          <p:cNvPr id="89" name="Google Shape;89;p16"/>
          <p:cNvPicPr preferRelativeResize="0"/>
          <p:nvPr/>
        </p:nvPicPr>
        <p:blipFill rotWithShape="1">
          <a:blip r:embed="rId4">
            <a:alphaModFix/>
          </a:blip>
          <a:srcRect b="0" l="21494" r="22325" t="0"/>
          <a:stretch/>
        </p:blipFill>
        <p:spPr>
          <a:xfrm>
            <a:off x="3659350" y="3145500"/>
            <a:ext cx="1825901" cy="1828200"/>
          </a:xfrm>
          <a:prstGeom prst="rect">
            <a:avLst/>
          </a:prstGeom>
          <a:noFill/>
          <a:ln>
            <a:noFill/>
          </a:ln>
        </p:spPr>
      </p:pic>
      <p:pic>
        <p:nvPicPr>
          <p:cNvPr id="90" name="Google Shape;90;p16"/>
          <p:cNvPicPr preferRelativeResize="0"/>
          <p:nvPr/>
        </p:nvPicPr>
        <p:blipFill>
          <a:blip r:embed="rId5">
            <a:alphaModFix/>
          </a:blip>
          <a:stretch>
            <a:fillRect/>
          </a:stretch>
        </p:blipFill>
        <p:spPr>
          <a:xfrm>
            <a:off x="6415764" y="3145500"/>
            <a:ext cx="1883389" cy="18281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p:nvPr/>
        </p:nvSpPr>
        <p:spPr>
          <a:xfrm>
            <a:off x="3173250" y="2157988"/>
            <a:ext cx="2797500" cy="9360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L-SYSTEMS</a:t>
            </a:r>
            <a:endParaRPr b="1" sz="1800"/>
          </a:p>
        </p:txBody>
      </p:sp>
      <p:pic>
        <p:nvPicPr>
          <p:cNvPr id="96" name="Google Shape;96;p17"/>
          <p:cNvPicPr preferRelativeResize="0"/>
          <p:nvPr/>
        </p:nvPicPr>
        <p:blipFill>
          <a:blip r:embed="rId3">
            <a:alphaModFix/>
          </a:blip>
          <a:stretch>
            <a:fillRect/>
          </a:stretch>
        </p:blipFill>
        <p:spPr>
          <a:xfrm>
            <a:off x="14366" y="3221475"/>
            <a:ext cx="2297032" cy="1922025"/>
          </a:xfrm>
          <a:prstGeom prst="rect">
            <a:avLst/>
          </a:prstGeom>
          <a:noFill/>
          <a:ln cap="flat" cmpd="sng" w="19050">
            <a:solidFill>
              <a:schemeClr val="lt2"/>
            </a:solidFill>
            <a:prstDash val="solid"/>
            <a:round/>
            <a:headEnd len="sm" w="sm" type="none"/>
            <a:tailEnd len="sm" w="sm" type="none"/>
          </a:ln>
        </p:spPr>
      </p:pic>
      <p:pic>
        <p:nvPicPr>
          <p:cNvPr id="97" name="Google Shape;97;p17"/>
          <p:cNvPicPr preferRelativeResize="0"/>
          <p:nvPr/>
        </p:nvPicPr>
        <p:blipFill>
          <a:blip r:embed="rId4">
            <a:alphaModFix/>
          </a:blip>
          <a:stretch>
            <a:fillRect/>
          </a:stretch>
        </p:blipFill>
        <p:spPr>
          <a:xfrm>
            <a:off x="2311400" y="3221466"/>
            <a:ext cx="2286802" cy="1922033"/>
          </a:xfrm>
          <a:prstGeom prst="rect">
            <a:avLst/>
          </a:prstGeom>
          <a:noFill/>
          <a:ln cap="flat" cmpd="sng" w="19050">
            <a:solidFill>
              <a:schemeClr val="lt2"/>
            </a:solidFill>
            <a:prstDash val="solid"/>
            <a:round/>
            <a:headEnd len="sm" w="sm" type="none"/>
            <a:tailEnd len="sm" w="sm" type="none"/>
          </a:ln>
        </p:spPr>
      </p:pic>
      <p:pic>
        <p:nvPicPr>
          <p:cNvPr id="98" name="Google Shape;98;p17"/>
          <p:cNvPicPr preferRelativeResize="0"/>
          <p:nvPr/>
        </p:nvPicPr>
        <p:blipFill>
          <a:blip r:embed="rId5">
            <a:alphaModFix/>
          </a:blip>
          <a:stretch>
            <a:fillRect/>
          </a:stretch>
        </p:blipFill>
        <p:spPr>
          <a:xfrm>
            <a:off x="4598196" y="3224125"/>
            <a:ext cx="2286802" cy="1916799"/>
          </a:xfrm>
          <a:prstGeom prst="rect">
            <a:avLst/>
          </a:prstGeom>
          <a:noFill/>
          <a:ln cap="flat" cmpd="sng" w="19050">
            <a:solidFill>
              <a:schemeClr val="lt2"/>
            </a:solidFill>
            <a:prstDash val="solid"/>
            <a:round/>
            <a:headEnd len="sm" w="sm" type="none"/>
            <a:tailEnd len="sm" w="sm" type="none"/>
          </a:ln>
        </p:spPr>
      </p:pic>
      <p:pic>
        <p:nvPicPr>
          <p:cNvPr id="99" name="Google Shape;99;p17"/>
          <p:cNvPicPr preferRelativeResize="0"/>
          <p:nvPr/>
        </p:nvPicPr>
        <p:blipFill>
          <a:blip r:embed="rId6">
            <a:alphaModFix/>
          </a:blip>
          <a:stretch>
            <a:fillRect/>
          </a:stretch>
        </p:blipFill>
        <p:spPr>
          <a:xfrm>
            <a:off x="6885000" y="3224091"/>
            <a:ext cx="2259002" cy="1916784"/>
          </a:xfrm>
          <a:prstGeom prst="rect">
            <a:avLst/>
          </a:prstGeom>
          <a:noFill/>
          <a:ln cap="flat" cmpd="sng" w="19050">
            <a:solidFill>
              <a:schemeClr val="lt2"/>
            </a:solidFill>
            <a:prstDash val="solid"/>
            <a:round/>
            <a:headEnd len="sm" w="sm" type="none"/>
            <a:tailEnd len="sm" w="sm" type="none"/>
          </a:ln>
        </p:spPr>
      </p:pic>
      <p:pic>
        <p:nvPicPr>
          <p:cNvPr id="100" name="Google Shape;100;p17"/>
          <p:cNvPicPr preferRelativeResize="0"/>
          <p:nvPr/>
        </p:nvPicPr>
        <p:blipFill rotWithShape="1">
          <a:blip r:embed="rId7">
            <a:alphaModFix/>
          </a:blip>
          <a:srcRect b="0" l="0" r="0" t="9747"/>
          <a:stretch/>
        </p:blipFill>
        <p:spPr>
          <a:xfrm>
            <a:off x="0" y="0"/>
            <a:ext cx="2297027" cy="2023598"/>
          </a:xfrm>
          <a:prstGeom prst="rect">
            <a:avLst/>
          </a:prstGeom>
          <a:noFill/>
          <a:ln cap="flat" cmpd="sng" w="19050">
            <a:solidFill>
              <a:schemeClr val="lt2"/>
            </a:solidFill>
            <a:prstDash val="solid"/>
            <a:round/>
            <a:headEnd len="sm" w="sm" type="none"/>
            <a:tailEnd len="sm" w="sm" type="none"/>
          </a:ln>
        </p:spPr>
      </p:pic>
      <p:pic>
        <p:nvPicPr>
          <p:cNvPr id="101" name="Google Shape;101;p17"/>
          <p:cNvPicPr preferRelativeResize="0"/>
          <p:nvPr/>
        </p:nvPicPr>
        <p:blipFill rotWithShape="1">
          <a:blip r:embed="rId8">
            <a:alphaModFix/>
          </a:blip>
          <a:srcRect b="0" l="0" r="0" t="8725"/>
          <a:stretch/>
        </p:blipFill>
        <p:spPr>
          <a:xfrm>
            <a:off x="2318113" y="-1"/>
            <a:ext cx="2259000" cy="2023600"/>
          </a:xfrm>
          <a:prstGeom prst="rect">
            <a:avLst/>
          </a:prstGeom>
          <a:noFill/>
          <a:ln cap="flat" cmpd="sng" w="19050">
            <a:solidFill>
              <a:schemeClr val="lt2"/>
            </a:solidFill>
            <a:prstDash val="solid"/>
            <a:round/>
            <a:headEnd len="sm" w="sm" type="none"/>
            <a:tailEnd len="sm" w="sm" type="none"/>
          </a:ln>
        </p:spPr>
      </p:pic>
      <p:pic>
        <p:nvPicPr>
          <p:cNvPr id="102" name="Google Shape;102;p17"/>
          <p:cNvPicPr preferRelativeResize="0"/>
          <p:nvPr/>
        </p:nvPicPr>
        <p:blipFill rotWithShape="1">
          <a:blip r:embed="rId9">
            <a:alphaModFix/>
          </a:blip>
          <a:srcRect b="0" l="0" r="0" t="9346"/>
          <a:stretch/>
        </p:blipFill>
        <p:spPr>
          <a:xfrm>
            <a:off x="4601563" y="4250"/>
            <a:ext cx="2259002" cy="2023602"/>
          </a:xfrm>
          <a:prstGeom prst="rect">
            <a:avLst/>
          </a:prstGeom>
          <a:noFill/>
          <a:ln cap="flat" cmpd="sng" w="19050">
            <a:solidFill>
              <a:schemeClr val="lt2"/>
            </a:solidFill>
            <a:prstDash val="solid"/>
            <a:round/>
            <a:headEnd len="sm" w="sm" type="none"/>
            <a:tailEnd len="sm" w="sm" type="none"/>
          </a:ln>
        </p:spPr>
      </p:pic>
      <p:pic>
        <p:nvPicPr>
          <p:cNvPr id="103" name="Google Shape;103;p17"/>
          <p:cNvPicPr preferRelativeResize="0"/>
          <p:nvPr/>
        </p:nvPicPr>
        <p:blipFill rotWithShape="1">
          <a:blip r:embed="rId10">
            <a:alphaModFix/>
          </a:blip>
          <a:srcRect b="0" l="0" r="0" t="8037"/>
          <a:stretch/>
        </p:blipFill>
        <p:spPr>
          <a:xfrm>
            <a:off x="6885000" y="4250"/>
            <a:ext cx="2258999" cy="2023600"/>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p:nvPr/>
        </p:nvSpPr>
        <p:spPr>
          <a:xfrm>
            <a:off x="3173250" y="2157988"/>
            <a:ext cx="2797500" cy="9360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L-SYSTEMS</a:t>
            </a:r>
            <a:endParaRPr b="1" sz="1800"/>
          </a:p>
        </p:txBody>
      </p:sp>
      <p:pic>
        <p:nvPicPr>
          <p:cNvPr id="109" name="Google Shape;109;p18"/>
          <p:cNvPicPr preferRelativeResize="0"/>
          <p:nvPr/>
        </p:nvPicPr>
        <p:blipFill>
          <a:blip r:embed="rId3">
            <a:alphaModFix/>
          </a:blip>
          <a:stretch>
            <a:fillRect/>
          </a:stretch>
        </p:blipFill>
        <p:spPr>
          <a:xfrm>
            <a:off x="14366" y="3221475"/>
            <a:ext cx="2297032" cy="1922025"/>
          </a:xfrm>
          <a:prstGeom prst="rect">
            <a:avLst/>
          </a:prstGeom>
          <a:noFill/>
          <a:ln cap="flat" cmpd="sng" w="19050">
            <a:solidFill>
              <a:schemeClr val="lt2"/>
            </a:solidFill>
            <a:prstDash val="solid"/>
            <a:round/>
            <a:headEnd len="sm" w="sm" type="none"/>
            <a:tailEnd len="sm" w="sm" type="none"/>
          </a:ln>
        </p:spPr>
      </p:pic>
      <p:pic>
        <p:nvPicPr>
          <p:cNvPr id="110" name="Google Shape;110;p18"/>
          <p:cNvPicPr preferRelativeResize="0"/>
          <p:nvPr/>
        </p:nvPicPr>
        <p:blipFill>
          <a:blip r:embed="rId4">
            <a:alphaModFix/>
          </a:blip>
          <a:stretch>
            <a:fillRect/>
          </a:stretch>
        </p:blipFill>
        <p:spPr>
          <a:xfrm>
            <a:off x="2311400" y="3221466"/>
            <a:ext cx="2286802" cy="1922033"/>
          </a:xfrm>
          <a:prstGeom prst="rect">
            <a:avLst/>
          </a:prstGeom>
          <a:noFill/>
          <a:ln cap="flat" cmpd="sng" w="19050">
            <a:solidFill>
              <a:schemeClr val="lt2"/>
            </a:solidFill>
            <a:prstDash val="solid"/>
            <a:round/>
            <a:headEnd len="sm" w="sm" type="none"/>
            <a:tailEnd len="sm" w="sm" type="none"/>
          </a:ln>
        </p:spPr>
      </p:pic>
      <p:pic>
        <p:nvPicPr>
          <p:cNvPr id="111" name="Google Shape;111;p18"/>
          <p:cNvPicPr preferRelativeResize="0"/>
          <p:nvPr/>
        </p:nvPicPr>
        <p:blipFill>
          <a:blip r:embed="rId5">
            <a:alphaModFix/>
          </a:blip>
          <a:stretch>
            <a:fillRect/>
          </a:stretch>
        </p:blipFill>
        <p:spPr>
          <a:xfrm>
            <a:off x="4598196" y="3224125"/>
            <a:ext cx="2286802" cy="1916799"/>
          </a:xfrm>
          <a:prstGeom prst="rect">
            <a:avLst/>
          </a:prstGeom>
          <a:noFill/>
          <a:ln cap="flat" cmpd="sng" w="19050">
            <a:solidFill>
              <a:schemeClr val="lt2"/>
            </a:solidFill>
            <a:prstDash val="solid"/>
            <a:round/>
            <a:headEnd len="sm" w="sm" type="none"/>
            <a:tailEnd len="sm" w="sm" type="none"/>
          </a:ln>
        </p:spPr>
      </p:pic>
      <p:pic>
        <p:nvPicPr>
          <p:cNvPr id="112" name="Google Shape;112;p18"/>
          <p:cNvPicPr preferRelativeResize="0"/>
          <p:nvPr/>
        </p:nvPicPr>
        <p:blipFill>
          <a:blip r:embed="rId6">
            <a:alphaModFix/>
          </a:blip>
          <a:stretch>
            <a:fillRect/>
          </a:stretch>
        </p:blipFill>
        <p:spPr>
          <a:xfrm>
            <a:off x="6885000" y="3224091"/>
            <a:ext cx="2259002" cy="1916784"/>
          </a:xfrm>
          <a:prstGeom prst="rect">
            <a:avLst/>
          </a:prstGeom>
          <a:noFill/>
          <a:ln cap="flat" cmpd="sng" w="19050">
            <a:solidFill>
              <a:schemeClr val="lt2"/>
            </a:solidFill>
            <a:prstDash val="solid"/>
            <a:round/>
            <a:headEnd len="sm" w="sm" type="none"/>
            <a:tailEnd len="sm" w="sm" type="none"/>
          </a:ln>
        </p:spPr>
      </p:pic>
      <p:pic>
        <p:nvPicPr>
          <p:cNvPr id="113" name="Google Shape;113;p18"/>
          <p:cNvPicPr preferRelativeResize="0"/>
          <p:nvPr/>
        </p:nvPicPr>
        <p:blipFill rotWithShape="1">
          <a:blip r:embed="rId7">
            <a:alphaModFix/>
          </a:blip>
          <a:srcRect b="0" l="21026" r="29869" t="0"/>
          <a:stretch/>
        </p:blipFill>
        <p:spPr>
          <a:xfrm>
            <a:off x="6884500" y="0"/>
            <a:ext cx="2259000" cy="1916776"/>
          </a:xfrm>
          <a:prstGeom prst="rect">
            <a:avLst/>
          </a:prstGeom>
          <a:noFill/>
          <a:ln cap="flat" cmpd="sng" w="19050">
            <a:solidFill>
              <a:schemeClr val="lt2"/>
            </a:solidFill>
            <a:prstDash val="solid"/>
            <a:round/>
            <a:headEnd len="sm" w="sm" type="none"/>
            <a:tailEnd len="sm" w="sm" type="none"/>
          </a:ln>
        </p:spPr>
      </p:pic>
      <p:pic>
        <p:nvPicPr>
          <p:cNvPr id="114" name="Google Shape;114;p18"/>
          <p:cNvPicPr preferRelativeResize="0"/>
          <p:nvPr/>
        </p:nvPicPr>
        <p:blipFill rotWithShape="1">
          <a:blip r:embed="rId8">
            <a:alphaModFix/>
          </a:blip>
          <a:srcRect b="0" l="14209" r="14209" t="0"/>
          <a:stretch/>
        </p:blipFill>
        <p:spPr>
          <a:xfrm>
            <a:off x="4591000" y="0"/>
            <a:ext cx="2286800" cy="1916775"/>
          </a:xfrm>
          <a:prstGeom prst="rect">
            <a:avLst/>
          </a:prstGeom>
          <a:noFill/>
          <a:ln cap="flat" cmpd="sng" w="19050">
            <a:solidFill>
              <a:schemeClr val="lt2"/>
            </a:solidFill>
            <a:prstDash val="solid"/>
            <a:round/>
            <a:headEnd len="sm" w="sm" type="none"/>
            <a:tailEnd len="sm" w="sm" type="none"/>
          </a:ln>
        </p:spPr>
      </p:pic>
      <p:pic>
        <p:nvPicPr>
          <p:cNvPr id="115" name="Google Shape;115;p18"/>
          <p:cNvPicPr preferRelativeResize="0"/>
          <p:nvPr/>
        </p:nvPicPr>
        <p:blipFill rotWithShape="1">
          <a:blip r:embed="rId9">
            <a:alphaModFix/>
          </a:blip>
          <a:srcRect b="13660" l="26945" r="23686" t="13558"/>
          <a:stretch/>
        </p:blipFill>
        <p:spPr>
          <a:xfrm>
            <a:off x="7188" y="0"/>
            <a:ext cx="2311402" cy="1916776"/>
          </a:xfrm>
          <a:prstGeom prst="rect">
            <a:avLst/>
          </a:prstGeom>
          <a:noFill/>
          <a:ln cap="flat" cmpd="sng" w="19050">
            <a:solidFill>
              <a:schemeClr val="lt2"/>
            </a:solidFill>
            <a:prstDash val="solid"/>
            <a:round/>
            <a:headEnd len="sm" w="sm" type="none"/>
            <a:tailEnd len="sm" w="sm" type="none"/>
          </a:ln>
        </p:spPr>
      </p:pic>
      <p:pic>
        <p:nvPicPr>
          <p:cNvPr id="116" name="Google Shape;116;p18"/>
          <p:cNvPicPr preferRelativeResize="0"/>
          <p:nvPr/>
        </p:nvPicPr>
        <p:blipFill rotWithShape="1">
          <a:blip r:embed="rId10">
            <a:alphaModFix/>
          </a:blip>
          <a:srcRect b="6209" l="13819" r="8104" t="5458"/>
          <a:stretch/>
        </p:blipFill>
        <p:spPr>
          <a:xfrm>
            <a:off x="2325300" y="0"/>
            <a:ext cx="2259000" cy="1916775"/>
          </a:xfrm>
          <a:prstGeom prst="rect">
            <a:avLst/>
          </a:prstGeom>
          <a:noFill/>
          <a:ln cap="flat" cmpd="sng" w="19050">
            <a:solidFill>
              <a:schemeClr val="lt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p:nvPr/>
        </p:nvSpPr>
        <p:spPr>
          <a:xfrm>
            <a:off x="289400" y="256225"/>
            <a:ext cx="2797500" cy="9360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L-SYSTEMS</a:t>
            </a:r>
            <a:endParaRPr b="1" sz="1800"/>
          </a:p>
        </p:txBody>
      </p:sp>
      <p:pic>
        <p:nvPicPr>
          <p:cNvPr id="122" name="Google Shape;122;p19"/>
          <p:cNvPicPr preferRelativeResize="0"/>
          <p:nvPr/>
        </p:nvPicPr>
        <p:blipFill>
          <a:blip r:embed="rId3">
            <a:alphaModFix/>
          </a:blip>
          <a:stretch>
            <a:fillRect/>
          </a:stretch>
        </p:blipFill>
        <p:spPr>
          <a:xfrm>
            <a:off x="14366" y="3221475"/>
            <a:ext cx="2297032" cy="1922025"/>
          </a:xfrm>
          <a:prstGeom prst="rect">
            <a:avLst/>
          </a:prstGeom>
          <a:noFill/>
          <a:ln cap="flat" cmpd="sng" w="19050">
            <a:solidFill>
              <a:schemeClr val="lt2"/>
            </a:solidFill>
            <a:prstDash val="solid"/>
            <a:round/>
            <a:headEnd len="sm" w="sm" type="none"/>
            <a:tailEnd len="sm" w="sm" type="none"/>
          </a:ln>
        </p:spPr>
      </p:pic>
      <p:pic>
        <p:nvPicPr>
          <p:cNvPr id="123" name="Google Shape;123;p19"/>
          <p:cNvPicPr preferRelativeResize="0"/>
          <p:nvPr/>
        </p:nvPicPr>
        <p:blipFill>
          <a:blip r:embed="rId4">
            <a:alphaModFix/>
          </a:blip>
          <a:stretch>
            <a:fillRect/>
          </a:stretch>
        </p:blipFill>
        <p:spPr>
          <a:xfrm>
            <a:off x="2311400" y="3221466"/>
            <a:ext cx="2286802" cy="1922033"/>
          </a:xfrm>
          <a:prstGeom prst="rect">
            <a:avLst/>
          </a:prstGeom>
          <a:noFill/>
          <a:ln cap="flat" cmpd="sng" w="19050">
            <a:solidFill>
              <a:schemeClr val="lt2"/>
            </a:solidFill>
            <a:prstDash val="solid"/>
            <a:round/>
            <a:headEnd len="sm" w="sm" type="none"/>
            <a:tailEnd len="sm" w="sm" type="none"/>
          </a:ln>
        </p:spPr>
      </p:pic>
      <p:pic>
        <p:nvPicPr>
          <p:cNvPr id="124" name="Google Shape;124;p19"/>
          <p:cNvPicPr preferRelativeResize="0"/>
          <p:nvPr/>
        </p:nvPicPr>
        <p:blipFill>
          <a:blip r:embed="rId5">
            <a:alphaModFix/>
          </a:blip>
          <a:stretch>
            <a:fillRect/>
          </a:stretch>
        </p:blipFill>
        <p:spPr>
          <a:xfrm>
            <a:off x="4598196" y="3224125"/>
            <a:ext cx="2286802" cy="1916799"/>
          </a:xfrm>
          <a:prstGeom prst="rect">
            <a:avLst/>
          </a:prstGeom>
          <a:noFill/>
          <a:ln cap="flat" cmpd="sng" w="19050">
            <a:solidFill>
              <a:schemeClr val="lt2"/>
            </a:solidFill>
            <a:prstDash val="solid"/>
            <a:round/>
            <a:headEnd len="sm" w="sm" type="none"/>
            <a:tailEnd len="sm" w="sm" type="none"/>
          </a:ln>
        </p:spPr>
      </p:pic>
      <p:pic>
        <p:nvPicPr>
          <p:cNvPr id="125" name="Google Shape;125;p19"/>
          <p:cNvPicPr preferRelativeResize="0"/>
          <p:nvPr/>
        </p:nvPicPr>
        <p:blipFill>
          <a:blip r:embed="rId6">
            <a:alphaModFix/>
          </a:blip>
          <a:stretch>
            <a:fillRect/>
          </a:stretch>
        </p:blipFill>
        <p:spPr>
          <a:xfrm>
            <a:off x="6885000" y="3224091"/>
            <a:ext cx="2259002" cy="1916784"/>
          </a:xfrm>
          <a:prstGeom prst="rect">
            <a:avLst/>
          </a:prstGeom>
          <a:noFill/>
          <a:ln cap="flat" cmpd="sng" w="19050">
            <a:solidFill>
              <a:schemeClr val="lt2"/>
            </a:solidFill>
            <a:prstDash val="solid"/>
            <a:round/>
            <a:headEnd len="sm" w="sm" type="none"/>
            <a:tailEnd len="sm" w="sm" type="none"/>
          </a:ln>
        </p:spPr>
      </p:pic>
      <p:sp>
        <p:nvSpPr>
          <p:cNvPr id="126" name="Google Shape;126;p19"/>
          <p:cNvSpPr txBox="1"/>
          <p:nvPr/>
        </p:nvSpPr>
        <p:spPr>
          <a:xfrm>
            <a:off x="278050" y="2762875"/>
            <a:ext cx="19461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solidFill>
                <a:schemeClr val="dk1"/>
              </a:solidFill>
              <a:latin typeface="Courier New"/>
              <a:ea typeface="Courier New"/>
              <a:cs typeface="Courier New"/>
              <a:sym typeface="Courier New"/>
            </a:endParaRPr>
          </a:p>
        </p:txBody>
      </p:sp>
      <p:sp>
        <p:nvSpPr>
          <p:cNvPr id="127" name="Google Shape;127;p19"/>
          <p:cNvSpPr txBox="1"/>
          <p:nvPr/>
        </p:nvSpPr>
        <p:spPr>
          <a:xfrm>
            <a:off x="278050" y="1518950"/>
            <a:ext cx="47232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Rule:  </a:t>
            </a:r>
            <a:r>
              <a:rPr lang="en" sz="3000">
                <a:solidFill>
                  <a:schemeClr val="dk1"/>
                </a:solidFill>
                <a:latin typeface="Courier New"/>
                <a:ea typeface="Courier New"/>
                <a:cs typeface="Courier New"/>
                <a:sym typeface="Courier New"/>
              </a:rPr>
              <a:t>A   F [+A] [-A]</a:t>
            </a:r>
            <a:endParaRPr sz="3000">
              <a:solidFill>
                <a:schemeClr val="dk1"/>
              </a:solidFill>
              <a:latin typeface="Courier New"/>
              <a:ea typeface="Courier New"/>
              <a:cs typeface="Courier New"/>
              <a:sym typeface="Courier New"/>
            </a:endParaRPr>
          </a:p>
        </p:txBody>
      </p:sp>
      <p:sp>
        <p:nvSpPr>
          <p:cNvPr id="128" name="Google Shape;128;p19"/>
          <p:cNvSpPr txBox="1"/>
          <p:nvPr/>
        </p:nvSpPr>
        <p:spPr>
          <a:xfrm>
            <a:off x="1335125" y="43791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cxnSp>
        <p:nvCxnSpPr>
          <p:cNvPr id="129" name="Google Shape;129;p19"/>
          <p:cNvCxnSpPr/>
          <p:nvPr/>
        </p:nvCxnSpPr>
        <p:spPr>
          <a:xfrm>
            <a:off x="1849875" y="1882300"/>
            <a:ext cx="372000" cy="0"/>
          </a:xfrm>
          <a:prstGeom prst="straightConnector1">
            <a:avLst/>
          </a:prstGeom>
          <a:noFill/>
          <a:ln cap="flat" cmpd="sng" w="28575">
            <a:solidFill>
              <a:srgbClr val="FFFFFF"/>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p:nvPr/>
        </p:nvSpPr>
        <p:spPr>
          <a:xfrm>
            <a:off x="289400" y="256225"/>
            <a:ext cx="2797500" cy="9360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L-SYSTEMS</a:t>
            </a:r>
            <a:endParaRPr b="1" sz="1800"/>
          </a:p>
        </p:txBody>
      </p:sp>
      <p:pic>
        <p:nvPicPr>
          <p:cNvPr id="135" name="Google Shape;135;p20"/>
          <p:cNvPicPr preferRelativeResize="0"/>
          <p:nvPr/>
        </p:nvPicPr>
        <p:blipFill>
          <a:blip r:embed="rId3">
            <a:alphaModFix/>
          </a:blip>
          <a:stretch>
            <a:fillRect/>
          </a:stretch>
        </p:blipFill>
        <p:spPr>
          <a:xfrm>
            <a:off x="14366" y="3221475"/>
            <a:ext cx="2297032" cy="1922025"/>
          </a:xfrm>
          <a:prstGeom prst="rect">
            <a:avLst/>
          </a:prstGeom>
          <a:noFill/>
          <a:ln cap="flat" cmpd="sng" w="19050">
            <a:solidFill>
              <a:schemeClr val="lt2"/>
            </a:solidFill>
            <a:prstDash val="solid"/>
            <a:round/>
            <a:headEnd len="sm" w="sm" type="none"/>
            <a:tailEnd len="sm" w="sm" type="none"/>
          </a:ln>
        </p:spPr>
      </p:pic>
      <p:pic>
        <p:nvPicPr>
          <p:cNvPr id="136" name="Google Shape;136;p20"/>
          <p:cNvPicPr preferRelativeResize="0"/>
          <p:nvPr/>
        </p:nvPicPr>
        <p:blipFill>
          <a:blip r:embed="rId4">
            <a:alphaModFix/>
          </a:blip>
          <a:stretch>
            <a:fillRect/>
          </a:stretch>
        </p:blipFill>
        <p:spPr>
          <a:xfrm>
            <a:off x="2311400" y="3221466"/>
            <a:ext cx="2286802" cy="1922033"/>
          </a:xfrm>
          <a:prstGeom prst="rect">
            <a:avLst/>
          </a:prstGeom>
          <a:noFill/>
          <a:ln cap="flat" cmpd="sng" w="19050">
            <a:solidFill>
              <a:schemeClr val="lt2"/>
            </a:solidFill>
            <a:prstDash val="solid"/>
            <a:round/>
            <a:headEnd len="sm" w="sm" type="none"/>
            <a:tailEnd len="sm" w="sm" type="none"/>
          </a:ln>
        </p:spPr>
      </p:pic>
      <p:pic>
        <p:nvPicPr>
          <p:cNvPr id="137" name="Google Shape;137;p20"/>
          <p:cNvPicPr preferRelativeResize="0"/>
          <p:nvPr/>
        </p:nvPicPr>
        <p:blipFill>
          <a:blip r:embed="rId5">
            <a:alphaModFix/>
          </a:blip>
          <a:stretch>
            <a:fillRect/>
          </a:stretch>
        </p:blipFill>
        <p:spPr>
          <a:xfrm>
            <a:off x="4598196" y="3224125"/>
            <a:ext cx="2286802" cy="1916799"/>
          </a:xfrm>
          <a:prstGeom prst="rect">
            <a:avLst/>
          </a:prstGeom>
          <a:noFill/>
          <a:ln cap="flat" cmpd="sng" w="19050">
            <a:solidFill>
              <a:schemeClr val="lt2"/>
            </a:solidFill>
            <a:prstDash val="solid"/>
            <a:round/>
            <a:headEnd len="sm" w="sm" type="none"/>
            <a:tailEnd len="sm" w="sm" type="none"/>
          </a:ln>
        </p:spPr>
      </p:pic>
      <p:pic>
        <p:nvPicPr>
          <p:cNvPr id="138" name="Google Shape;138;p20"/>
          <p:cNvPicPr preferRelativeResize="0"/>
          <p:nvPr/>
        </p:nvPicPr>
        <p:blipFill>
          <a:blip r:embed="rId6">
            <a:alphaModFix/>
          </a:blip>
          <a:stretch>
            <a:fillRect/>
          </a:stretch>
        </p:blipFill>
        <p:spPr>
          <a:xfrm>
            <a:off x="6885000" y="3224091"/>
            <a:ext cx="2259002" cy="1916784"/>
          </a:xfrm>
          <a:prstGeom prst="rect">
            <a:avLst/>
          </a:prstGeom>
          <a:noFill/>
          <a:ln cap="flat" cmpd="sng" w="19050">
            <a:solidFill>
              <a:schemeClr val="lt2"/>
            </a:solidFill>
            <a:prstDash val="solid"/>
            <a:round/>
            <a:headEnd len="sm" w="sm" type="none"/>
            <a:tailEnd len="sm" w="sm" type="none"/>
          </a:ln>
        </p:spPr>
      </p:pic>
      <p:sp>
        <p:nvSpPr>
          <p:cNvPr id="139" name="Google Shape;139;p20"/>
          <p:cNvSpPr txBox="1"/>
          <p:nvPr/>
        </p:nvSpPr>
        <p:spPr>
          <a:xfrm>
            <a:off x="278050" y="2762875"/>
            <a:ext cx="19461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solidFill>
                <a:schemeClr val="dk1"/>
              </a:solidFill>
              <a:latin typeface="Courier New"/>
              <a:ea typeface="Courier New"/>
              <a:cs typeface="Courier New"/>
              <a:sym typeface="Courier New"/>
            </a:endParaRPr>
          </a:p>
        </p:txBody>
      </p:sp>
      <p:sp>
        <p:nvSpPr>
          <p:cNvPr id="140" name="Google Shape;140;p20"/>
          <p:cNvSpPr txBox="1"/>
          <p:nvPr/>
        </p:nvSpPr>
        <p:spPr>
          <a:xfrm>
            <a:off x="2481750" y="2762875"/>
            <a:ext cx="19461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 [+A] [-A]</a:t>
            </a:r>
            <a:endParaRPr>
              <a:solidFill>
                <a:schemeClr val="dk1"/>
              </a:solidFill>
              <a:latin typeface="Courier New"/>
              <a:ea typeface="Courier New"/>
              <a:cs typeface="Courier New"/>
              <a:sym typeface="Courier New"/>
            </a:endParaRPr>
          </a:p>
        </p:txBody>
      </p:sp>
      <p:sp>
        <p:nvSpPr>
          <p:cNvPr id="141" name="Google Shape;141;p20"/>
          <p:cNvSpPr txBox="1"/>
          <p:nvPr/>
        </p:nvSpPr>
        <p:spPr>
          <a:xfrm>
            <a:off x="278050" y="1518950"/>
            <a:ext cx="47232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Rule:  </a:t>
            </a:r>
            <a:r>
              <a:rPr lang="en" sz="3000">
                <a:solidFill>
                  <a:schemeClr val="dk1"/>
                </a:solidFill>
                <a:latin typeface="Courier New"/>
                <a:ea typeface="Courier New"/>
                <a:cs typeface="Courier New"/>
                <a:sym typeface="Courier New"/>
              </a:rPr>
              <a:t>A   F [+A] [-A]</a:t>
            </a:r>
            <a:endParaRPr sz="3000">
              <a:solidFill>
                <a:schemeClr val="dk1"/>
              </a:solidFill>
              <a:latin typeface="Courier New"/>
              <a:ea typeface="Courier New"/>
              <a:cs typeface="Courier New"/>
              <a:sym typeface="Courier New"/>
            </a:endParaRPr>
          </a:p>
        </p:txBody>
      </p:sp>
      <p:sp>
        <p:nvSpPr>
          <p:cNvPr id="142" name="Google Shape;142;p20"/>
          <p:cNvSpPr txBox="1"/>
          <p:nvPr/>
        </p:nvSpPr>
        <p:spPr>
          <a:xfrm>
            <a:off x="1335125" y="43791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43" name="Google Shape;143;p20"/>
          <p:cNvSpPr txBox="1"/>
          <p:nvPr/>
        </p:nvSpPr>
        <p:spPr>
          <a:xfrm>
            <a:off x="3698125" y="3980925"/>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44" name="Google Shape;144;p20"/>
          <p:cNvSpPr txBox="1"/>
          <p:nvPr/>
        </p:nvSpPr>
        <p:spPr>
          <a:xfrm>
            <a:off x="2909400" y="3980888"/>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45" name="Google Shape;145;p20"/>
          <p:cNvSpPr txBox="1"/>
          <p:nvPr/>
        </p:nvSpPr>
        <p:spPr>
          <a:xfrm>
            <a:off x="3566400" y="43791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cxnSp>
        <p:nvCxnSpPr>
          <p:cNvPr id="146" name="Google Shape;146;p20"/>
          <p:cNvCxnSpPr/>
          <p:nvPr/>
        </p:nvCxnSpPr>
        <p:spPr>
          <a:xfrm>
            <a:off x="1849875" y="1882300"/>
            <a:ext cx="372000" cy="0"/>
          </a:xfrm>
          <a:prstGeom prst="straightConnector1">
            <a:avLst/>
          </a:prstGeom>
          <a:noFill/>
          <a:ln cap="flat" cmpd="sng" w="28575">
            <a:solidFill>
              <a:srgbClr val="FFFFFF"/>
            </a:solidFill>
            <a:prstDash val="solid"/>
            <a:round/>
            <a:headEnd len="med" w="med"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1"/>
          <p:cNvSpPr/>
          <p:nvPr/>
        </p:nvSpPr>
        <p:spPr>
          <a:xfrm>
            <a:off x="289400" y="256225"/>
            <a:ext cx="2797500" cy="936000"/>
          </a:xfrm>
          <a:prstGeom prst="roundRect">
            <a:avLst>
              <a:gd fmla="val 16667" name="adj"/>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L-SYSTEMS</a:t>
            </a:r>
            <a:endParaRPr b="1" sz="1800"/>
          </a:p>
        </p:txBody>
      </p:sp>
      <p:pic>
        <p:nvPicPr>
          <p:cNvPr id="152" name="Google Shape;152;p21"/>
          <p:cNvPicPr preferRelativeResize="0"/>
          <p:nvPr/>
        </p:nvPicPr>
        <p:blipFill>
          <a:blip r:embed="rId3">
            <a:alphaModFix/>
          </a:blip>
          <a:stretch>
            <a:fillRect/>
          </a:stretch>
        </p:blipFill>
        <p:spPr>
          <a:xfrm>
            <a:off x="14366" y="3221475"/>
            <a:ext cx="2297032" cy="1922025"/>
          </a:xfrm>
          <a:prstGeom prst="rect">
            <a:avLst/>
          </a:prstGeom>
          <a:noFill/>
          <a:ln cap="flat" cmpd="sng" w="19050">
            <a:solidFill>
              <a:schemeClr val="lt2"/>
            </a:solidFill>
            <a:prstDash val="solid"/>
            <a:round/>
            <a:headEnd len="sm" w="sm" type="none"/>
            <a:tailEnd len="sm" w="sm" type="none"/>
          </a:ln>
        </p:spPr>
      </p:pic>
      <p:pic>
        <p:nvPicPr>
          <p:cNvPr id="153" name="Google Shape;153;p21"/>
          <p:cNvPicPr preferRelativeResize="0"/>
          <p:nvPr/>
        </p:nvPicPr>
        <p:blipFill>
          <a:blip r:embed="rId4">
            <a:alphaModFix/>
          </a:blip>
          <a:stretch>
            <a:fillRect/>
          </a:stretch>
        </p:blipFill>
        <p:spPr>
          <a:xfrm>
            <a:off x="2311400" y="3221466"/>
            <a:ext cx="2286802" cy="1922033"/>
          </a:xfrm>
          <a:prstGeom prst="rect">
            <a:avLst/>
          </a:prstGeom>
          <a:noFill/>
          <a:ln cap="flat" cmpd="sng" w="19050">
            <a:solidFill>
              <a:schemeClr val="lt2"/>
            </a:solidFill>
            <a:prstDash val="solid"/>
            <a:round/>
            <a:headEnd len="sm" w="sm" type="none"/>
            <a:tailEnd len="sm" w="sm" type="none"/>
          </a:ln>
        </p:spPr>
      </p:pic>
      <p:pic>
        <p:nvPicPr>
          <p:cNvPr id="154" name="Google Shape;154;p21"/>
          <p:cNvPicPr preferRelativeResize="0"/>
          <p:nvPr/>
        </p:nvPicPr>
        <p:blipFill>
          <a:blip r:embed="rId5">
            <a:alphaModFix/>
          </a:blip>
          <a:stretch>
            <a:fillRect/>
          </a:stretch>
        </p:blipFill>
        <p:spPr>
          <a:xfrm>
            <a:off x="4598196" y="3224125"/>
            <a:ext cx="2286802" cy="1916799"/>
          </a:xfrm>
          <a:prstGeom prst="rect">
            <a:avLst/>
          </a:prstGeom>
          <a:noFill/>
          <a:ln cap="flat" cmpd="sng" w="19050">
            <a:solidFill>
              <a:schemeClr val="lt2"/>
            </a:solidFill>
            <a:prstDash val="solid"/>
            <a:round/>
            <a:headEnd len="sm" w="sm" type="none"/>
            <a:tailEnd len="sm" w="sm" type="none"/>
          </a:ln>
        </p:spPr>
      </p:pic>
      <p:pic>
        <p:nvPicPr>
          <p:cNvPr id="155" name="Google Shape;155;p21"/>
          <p:cNvPicPr preferRelativeResize="0"/>
          <p:nvPr/>
        </p:nvPicPr>
        <p:blipFill>
          <a:blip r:embed="rId6">
            <a:alphaModFix/>
          </a:blip>
          <a:stretch>
            <a:fillRect/>
          </a:stretch>
        </p:blipFill>
        <p:spPr>
          <a:xfrm>
            <a:off x="6885000" y="3224091"/>
            <a:ext cx="2259002" cy="1916784"/>
          </a:xfrm>
          <a:prstGeom prst="rect">
            <a:avLst/>
          </a:prstGeom>
          <a:noFill/>
          <a:ln cap="flat" cmpd="sng" w="19050">
            <a:solidFill>
              <a:schemeClr val="lt2"/>
            </a:solidFill>
            <a:prstDash val="solid"/>
            <a:round/>
            <a:headEnd len="sm" w="sm" type="none"/>
            <a:tailEnd len="sm" w="sm" type="none"/>
          </a:ln>
        </p:spPr>
      </p:pic>
      <p:sp>
        <p:nvSpPr>
          <p:cNvPr id="156" name="Google Shape;156;p21"/>
          <p:cNvSpPr txBox="1"/>
          <p:nvPr/>
        </p:nvSpPr>
        <p:spPr>
          <a:xfrm>
            <a:off x="278050" y="2762875"/>
            <a:ext cx="19461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solidFill>
                <a:schemeClr val="dk1"/>
              </a:solidFill>
              <a:latin typeface="Courier New"/>
              <a:ea typeface="Courier New"/>
              <a:cs typeface="Courier New"/>
              <a:sym typeface="Courier New"/>
            </a:endParaRPr>
          </a:p>
        </p:txBody>
      </p:sp>
      <p:sp>
        <p:nvSpPr>
          <p:cNvPr id="157" name="Google Shape;157;p21"/>
          <p:cNvSpPr txBox="1"/>
          <p:nvPr/>
        </p:nvSpPr>
        <p:spPr>
          <a:xfrm>
            <a:off x="2481750" y="2762875"/>
            <a:ext cx="19461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 [+A] [-A]</a:t>
            </a:r>
            <a:endParaRPr>
              <a:solidFill>
                <a:schemeClr val="dk1"/>
              </a:solidFill>
              <a:latin typeface="Courier New"/>
              <a:ea typeface="Courier New"/>
              <a:cs typeface="Courier New"/>
              <a:sym typeface="Courier New"/>
            </a:endParaRPr>
          </a:p>
        </p:txBody>
      </p:sp>
      <p:sp>
        <p:nvSpPr>
          <p:cNvPr id="158" name="Google Shape;158;p21"/>
          <p:cNvSpPr txBox="1"/>
          <p:nvPr/>
        </p:nvSpPr>
        <p:spPr>
          <a:xfrm>
            <a:off x="4768550" y="2556350"/>
            <a:ext cx="19461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 [+F [+A] [-A]] [-F [+A] [-A]]</a:t>
            </a:r>
            <a:endParaRPr>
              <a:solidFill>
                <a:schemeClr val="dk1"/>
              </a:solidFill>
              <a:latin typeface="Courier New"/>
              <a:ea typeface="Courier New"/>
              <a:cs typeface="Courier New"/>
              <a:sym typeface="Courier New"/>
            </a:endParaRPr>
          </a:p>
        </p:txBody>
      </p:sp>
      <p:sp>
        <p:nvSpPr>
          <p:cNvPr id="159" name="Google Shape;159;p21"/>
          <p:cNvSpPr txBox="1"/>
          <p:nvPr/>
        </p:nvSpPr>
        <p:spPr>
          <a:xfrm>
            <a:off x="278050" y="1518950"/>
            <a:ext cx="4723200" cy="5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rPr>
              <a:t>Rule:  </a:t>
            </a:r>
            <a:r>
              <a:rPr lang="en" sz="3000">
                <a:solidFill>
                  <a:schemeClr val="dk1"/>
                </a:solidFill>
                <a:latin typeface="Courier New"/>
                <a:ea typeface="Courier New"/>
                <a:cs typeface="Courier New"/>
                <a:sym typeface="Courier New"/>
              </a:rPr>
              <a:t>A   F [+A] [-A]</a:t>
            </a:r>
            <a:endParaRPr sz="3000">
              <a:solidFill>
                <a:schemeClr val="dk1"/>
              </a:solidFill>
              <a:latin typeface="Courier New"/>
              <a:ea typeface="Courier New"/>
              <a:cs typeface="Courier New"/>
              <a:sym typeface="Courier New"/>
            </a:endParaRPr>
          </a:p>
        </p:txBody>
      </p:sp>
      <p:sp>
        <p:nvSpPr>
          <p:cNvPr id="160" name="Google Shape;160;p21"/>
          <p:cNvSpPr txBox="1"/>
          <p:nvPr/>
        </p:nvSpPr>
        <p:spPr>
          <a:xfrm>
            <a:off x="1335125" y="43791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61" name="Google Shape;161;p21"/>
          <p:cNvSpPr txBox="1"/>
          <p:nvPr/>
        </p:nvSpPr>
        <p:spPr>
          <a:xfrm>
            <a:off x="3698125" y="3980925"/>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62" name="Google Shape;162;p21"/>
          <p:cNvSpPr txBox="1"/>
          <p:nvPr/>
        </p:nvSpPr>
        <p:spPr>
          <a:xfrm>
            <a:off x="2909400" y="3980888"/>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63" name="Google Shape;163;p21"/>
          <p:cNvSpPr txBox="1"/>
          <p:nvPr/>
        </p:nvSpPr>
        <p:spPr>
          <a:xfrm>
            <a:off x="5086350" y="38295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64" name="Google Shape;164;p21"/>
          <p:cNvSpPr txBox="1"/>
          <p:nvPr/>
        </p:nvSpPr>
        <p:spPr>
          <a:xfrm>
            <a:off x="5446675" y="357770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65" name="Google Shape;165;p21"/>
          <p:cNvSpPr txBox="1"/>
          <p:nvPr/>
        </p:nvSpPr>
        <p:spPr>
          <a:xfrm>
            <a:off x="5708525" y="357770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66" name="Google Shape;166;p21"/>
          <p:cNvSpPr txBox="1"/>
          <p:nvPr/>
        </p:nvSpPr>
        <p:spPr>
          <a:xfrm>
            <a:off x="6145025" y="38295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A</a:t>
            </a:r>
            <a:endParaRPr/>
          </a:p>
        </p:txBody>
      </p:sp>
      <p:sp>
        <p:nvSpPr>
          <p:cNvPr id="167" name="Google Shape;167;p21"/>
          <p:cNvSpPr txBox="1"/>
          <p:nvPr/>
        </p:nvSpPr>
        <p:spPr>
          <a:xfrm>
            <a:off x="3566400" y="43791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168" name="Google Shape;168;p21"/>
          <p:cNvSpPr txBox="1"/>
          <p:nvPr/>
        </p:nvSpPr>
        <p:spPr>
          <a:xfrm>
            <a:off x="5830925" y="4379150"/>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169" name="Google Shape;169;p21"/>
          <p:cNvSpPr txBox="1"/>
          <p:nvPr/>
        </p:nvSpPr>
        <p:spPr>
          <a:xfrm>
            <a:off x="5291563" y="3980925"/>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sp>
        <p:nvSpPr>
          <p:cNvPr id="170" name="Google Shape;170;p21"/>
          <p:cNvSpPr txBox="1"/>
          <p:nvPr/>
        </p:nvSpPr>
        <p:spPr>
          <a:xfrm>
            <a:off x="5883200" y="3980888"/>
            <a:ext cx="3063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F</a:t>
            </a:r>
            <a:endParaRPr/>
          </a:p>
        </p:txBody>
      </p:sp>
      <p:cxnSp>
        <p:nvCxnSpPr>
          <p:cNvPr id="171" name="Google Shape;171;p21"/>
          <p:cNvCxnSpPr/>
          <p:nvPr/>
        </p:nvCxnSpPr>
        <p:spPr>
          <a:xfrm>
            <a:off x="1849875" y="1882300"/>
            <a:ext cx="372000" cy="0"/>
          </a:xfrm>
          <a:prstGeom prst="straightConnector1">
            <a:avLst/>
          </a:prstGeom>
          <a:noFill/>
          <a:ln cap="flat" cmpd="sng" w="28575">
            <a:solidFill>
              <a:srgbClr val="FFFFFF"/>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